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0"/>
  </p:notesMasterIdLst>
  <p:sldIdLst>
    <p:sldId id="256" r:id="rId2"/>
    <p:sldId id="280" r:id="rId3"/>
    <p:sldId id="281" r:id="rId4"/>
    <p:sldId id="282" r:id="rId5"/>
    <p:sldId id="283" r:id="rId6"/>
    <p:sldId id="296" r:id="rId7"/>
    <p:sldId id="295" r:id="rId8"/>
    <p:sldId id="294" r:id="rId9"/>
    <p:sldId id="284" r:id="rId10"/>
    <p:sldId id="297" r:id="rId11"/>
    <p:sldId id="285" r:id="rId12"/>
    <p:sldId id="286" r:id="rId13"/>
    <p:sldId id="287" r:id="rId14"/>
    <p:sldId id="288" r:id="rId15"/>
    <p:sldId id="289" r:id="rId16"/>
    <p:sldId id="257" r:id="rId17"/>
    <p:sldId id="258" r:id="rId18"/>
    <p:sldId id="293" r:id="rId19"/>
    <p:sldId id="292" r:id="rId20"/>
    <p:sldId id="261" r:id="rId21"/>
    <p:sldId id="291" r:id="rId22"/>
    <p:sldId id="262" r:id="rId23"/>
    <p:sldId id="263" r:id="rId24"/>
    <p:sldId id="264" r:id="rId25"/>
    <p:sldId id="265" r:id="rId26"/>
    <p:sldId id="266" r:id="rId27"/>
    <p:sldId id="267" r:id="rId28"/>
    <p:sldId id="268" r:id="rId29"/>
    <p:sldId id="269" r:id="rId30"/>
    <p:sldId id="270" r:id="rId31"/>
    <p:sldId id="271" r:id="rId32"/>
    <p:sldId id="272" r:id="rId33"/>
    <p:sldId id="273" r:id="rId34"/>
    <p:sldId id="277" r:id="rId35"/>
    <p:sldId id="274" r:id="rId36"/>
    <p:sldId id="275" r:id="rId37"/>
    <p:sldId id="278" r:id="rId38"/>
    <p:sldId id="276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5057" autoAdjust="0"/>
  </p:normalViewPr>
  <p:slideViewPr>
    <p:cSldViewPr snapToGrid="0">
      <p:cViewPr varScale="1">
        <p:scale>
          <a:sx n="59" d="100"/>
          <a:sy n="59" d="100"/>
        </p:scale>
        <p:origin x="115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4" Type="http://schemas.openxmlformats.org/officeDocument/2006/relationships/image" Target="../media/image21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4" Type="http://schemas.openxmlformats.org/officeDocument/2006/relationships/image" Target="../media/image2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D700F05-4685-4815-8976-08478E42BB67}" type="doc">
      <dgm:prSet loTypeId="urn:microsoft.com/office/officeart/2005/8/layout/hierarchy1" loCatId="hierarchy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1DCB618E-686A-4B42-85BC-EDE831983A08}">
      <dgm:prSet/>
      <dgm:spPr/>
      <dgm:t>
        <a:bodyPr/>
        <a:lstStyle/>
        <a:p>
          <a:r>
            <a:rPr lang="en-US" baseline="0"/>
            <a:t>Open Images</a:t>
          </a:r>
          <a:endParaRPr lang="en-US"/>
        </a:p>
      </dgm:t>
    </dgm:pt>
    <dgm:pt modelId="{EB4EF358-3092-42C9-92EE-32BB8327E5C9}" type="parTrans" cxnId="{2819FE4C-3200-4F63-B31D-B1E46D84C882}">
      <dgm:prSet/>
      <dgm:spPr/>
      <dgm:t>
        <a:bodyPr/>
        <a:lstStyle/>
        <a:p>
          <a:endParaRPr lang="en-US"/>
        </a:p>
      </dgm:t>
    </dgm:pt>
    <dgm:pt modelId="{40732649-9A96-4722-8525-53198D5DCE13}" type="sibTrans" cxnId="{2819FE4C-3200-4F63-B31D-B1E46D84C882}">
      <dgm:prSet/>
      <dgm:spPr/>
      <dgm:t>
        <a:bodyPr/>
        <a:lstStyle/>
        <a:p>
          <a:endParaRPr lang="en-US"/>
        </a:p>
      </dgm:t>
    </dgm:pt>
    <dgm:pt modelId="{B4864DFA-8217-406B-BAD7-6A1B8C018E21}">
      <dgm:prSet/>
      <dgm:spPr/>
      <dgm:t>
        <a:bodyPr/>
        <a:lstStyle/>
        <a:p>
          <a:r>
            <a:rPr lang="en-US" baseline="0"/>
            <a:t>ImageNet</a:t>
          </a:r>
          <a:endParaRPr lang="en-US"/>
        </a:p>
      </dgm:t>
    </dgm:pt>
    <dgm:pt modelId="{25EF3A98-2162-4B8A-91A6-A03859D791D9}" type="parTrans" cxnId="{F5CB096D-0B18-40ED-8B79-E05290113B8B}">
      <dgm:prSet/>
      <dgm:spPr/>
      <dgm:t>
        <a:bodyPr/>
        <a:lstStyle/>
        <a:p>
          <a:endParaRPr lang="en-US"/>
        </a:p>
      </dgm:t>
    </dgm:pt>
    <dgm:pt modelId="{927ADE8B-BC06-4A34-9A0F-C99CA7ECB3C5}" type="sibTrans" cxnId="{F5CB096D-0B18-40ED-8B79-E05290113B8B}">
      <dgm:prSet/>
      <dgm:spPr/>
      <dgm:t>
        <a:bodyPr/>
        <a:lstStyle/>
        <a:p>
          <a:endParaRPr lang="en-US"/>
        </a:p>
      </dgm:t>
    </dgm:pt>
    <dgm:pt modelId="{16C8163F-1DE1-4653-A418-97FFF616AFCB}" type="pres">
      <dgm:prSet presAssocID="{5D700F05-4685-4815-8976-08478E42BB67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082094F8-4E38-4FE7-925C-98503F3FDA68}" type="pres">
      <dgm:prSet presAssocID="{1DCB618E-686A-4B42-85BC-EDE831983A08}" presName="hierRoot1" presStyleCnt="0"/>
      <dgm:spPr/>
    </dgm:pt>
    <dgm:pt modelId="{CF14BD41-425B-471F-9DB9-EB760BFB5254}" type="pres">
      <dgm:prSet presAssocID="{1DCB618E-686A-4B42-85BC-EDE831983A08}" presName="composite" presStyleCnt="0"/>
      <dgm:spPr/>
    </dgm:pt>
    <dgm:pt modelId="{B34BA35B-A4D6-400E-AB0D-D86D2446FEF1}" type="pres">
      <dgm:prSet presAssocID="{1DCB618E-686A-4B42-85BC-EDE831983A08}" presName="background" presStyleLbl="node0" presStyleIdx="0" presStyleCnt="2"/>
      <dgm:spPr/>
    </dgm:pt>
    <dgm:pt modelId="{FF582002-608A-4573-9296-F9EFC6CCE3BC}" type="pres">
      <dgm:prSet presAssocID="{1DCB618E-686A-4B42-85BC-EDE831983A08}" presName="text" presStyleLbl="fgAcc0" presStyleIdx="0" presStyleCnt="2">
        <dgm:presLayoutVars>
          <dgm:chPref val="3"/>
        </dgm:presLayoutVars>
      </dgm:prSet>
      <dgm:spPr/>
    </dgm:pt>
    <dgm:pt modelId="{2F243E58-DB02-4028-B677-6373DC48BF94}" type="pres">
      <dgm:prSet presAssocID="{1DCB618E-686A-4B42-85BC-EDE831983A08}" presName="hierChild2" presStyleCnt="0"/>
      <dgm:spPr/>
    </dgm:pt>
    <dgm:pt modelId="{22F17B5E-E206-44B8-9DAB-C5FFB288A7D9}" type="pres">
      <dgm:prSet presAssocID="{B4864DFA-8217-406B-BAD7-6A1B8C018E21}" presName="hierRoot1" presStyleCnt="0"/>
      <dgm:spPr/>
    </dgm:pt>
    <dgm:pt modelId="{0F96979E-E4C3-43B2-AA71-9A326449BF82}" type="pres">
      <dgm:prSet presAssocID="{B4864DFA-8217-406B-BAD7-6A1B8C018E21}" presName="composite" presStyleCnt="0"/>
      <dgm:spPr/>
    </dgm:pt>
    <dgm:pt modelId="{95F57C1C-7AF2-4D2B-BA4A-115C43328587}" type="pres">
      <dgm:prSet presAssocID="{B4864DFA-8217-406B-BAD7-6A1B8C018E21}" presName="background" presStyleLbl="node0" presStyleIdx="1" presStyleCnt="2"/>
      <dgm:spPr/>
    </dgm:pt>
    <dgm:pt modelId="{90E52B9D-76B4-43AA-BC5C-908D526D4374}" type="pres">
      <dgm:prSet presAssocID="{B4864DFA-8217-406B-BAD7-6A1B8C018E21}" presName="text" presStyleLbl="fgAcc0" presStyleIdx="1" presStyleCnt="2">
        <dgm:presLayoutVars>
          <dgm:chPref val="3"/>
        </dgm:presLayoutVars>
      </dgm:prSet>
      <dgm:spPr/>
    </dgm:pt>
    <dgm:pt modelId="{EA92BEA4-828C-484F-B5C5-95C2FB6C261C}" type="pres">
      <dgm:prSet presAssocID="{B4864DFA-8217-406B-BAD7-6A1B8C018E21}" presName="hierChild2" presStyleCnt="0"/>
      <dgm:spPr/>
    </dgm:pt>
  </dgm:ptLst>
  <dgm:cxnLst>
    <dgm:cxn modelId="{AD2AD149-CE24-4658-B6BC-73449F8DE5DB}" type="presOf" srcId="{5D700F05-4685-4815-8976-08478E42BB67}" destId="{16C8163F-1DE1-4653-A418-97FFF616AFCB}" srcOrd="0" destOrd="0" presId="urn:microsoft.com/office/officeart/2005/8/layout/hierarchy1"/>
    <dgm:cxn modelId="{2819FE4C-3200-4F63-B31D-B1E46D84C882}" srcId="{5D700F05-4685-4815-8976-08478E42BB67}" destId="{1DCB618E-686A-4B42-85BC-EDE831983A08}" srcOrd="0" destOrd="0" parTransId="{EB4EF358-3092-42C9-92EE-32BB8327E5C9}" sibTransId="{40732649-9A96-4722-8525-53198D5DCE13}"/>
    <dgm:cxn modelId="{F5CB096D-0B18-40ED-8B79-E05290113B8B}" srcId="{5D700F05-4685-4815-8976-08478E42BB67}" destId="{B4864DFA-8217-406B-BAD7-6A1B8C018E21}" srcOrd="1" destOrd="0" parTransId="{25EF3A98-2162-4B8A-91A6-A03859D791D9}" sibTransId="{927ADE8B-BC06-4A34-9A0F-C99CA7ECB3C5}"/>
    <dgm:cxn modelId="{4E372B6D-1BBC-4C21-859E-3A0D356636A9}" type="presOf" srcId="{1DCB618E-686A-4B42-85BC-EDE831983A08}" destId="{FF582002-608A-4573-9296-F9EFC6CCE3BC}" srcOrd="0" destOrd="0" presId="urn:microsoft.com/office/officeart/2005/8/layout/hierarchy1"/>
    <dgm:cxn modelId="{66337DC7-0117-4C4F-8CE8-2B45A54FC814}" type="presOf" srcId="{B4864DFA-8217-406B-BAD7-6A1B8C018E21}" destId="{90E52B9D-76B4-43AA-BC5C-908D526D4374}" srcOrd="0" destOrd="0" presId="urn:microsoft.com/office/officeart/2005/8/layout/hierarchy1"/>
    <dgm:cxn modelId="{DFE17451-8884-4C21-987A-4BE02F9BC413}" type="presParOf" srcId="{16C8163F-1DE1-4653-A418-97FFF616AFCB}" destId="{082094F8-4E38-4FE7-925C-98503F3FDA68}" srcOrd="0" destOrd="0" presId="urn:microsoft.com/office/officeart/2005/8/layout/hierarchy1"/>
    <dgm:cxn modelId="{ADD8FCC7-445E-4D22-932C-9FC1487527BA}" type="presParOf" srcId="{082094F8-4E38-4FE7-925C-98503F3FDA68}" destId="{CF14BD41-425B-471F-9DB9-EB760BFB5254}" srcOrd="0" destOrd="0" presId="urn:microsoft.com/office/officeart/2005/8/layout/hierarchy1"/>
    <dgm:cxn modelId="{8D6B11A9-A0ED-495E-88BD-CDA28B5CB27E}" type="presParOf" srcId="{CF14BD41-425B-471F-9DB9-EB760BFB5254}" destId="{B34BA35B-A4D6-400E-AB0D-D86D2446FEF1}" srcOrd="0" destOrd="0" presId="urn:microsoft.com/office/officeart/2005/8/layout/hierarchy1"/>
    <dgm:cxn modelId="{D7AAD013-2961-4E43-B34D-1CE855414000}" type="presParOf" srcId="{CF14BD41-425B-471F-9DB9-EB760BFB5254}" destId="{FF582002-608A-4573-9296-F9EFC6CCE3BC}" srcOrd="1" destOrd="0" presId="urn:microsoft.com/office/officeart/2005/8/layout/hierarchy1"/>
    <dgm:cxn modelId="{B2CE3841-12E3-4BB2-A8FC-31804F1A9159}" type="presParOf" srcId="{082094F8-4E38-4FE7-925C-98503F3FDA68}" destId="{2F243E58-DB02-4028-B677-6373DC48BF94}" srcOrd="1" destOrd="0" presId="urn:microsoft.com/office/officeart/2005/8/layout/hierarchy1"/>
    <dgm:cxn modelId="{71F64DDF-8632-4D15-B3CE-C6EEAA5132D5}" type="presParOf" srcId="{16C8163F-1DE1-4653-A418-97FFF616AFCB}" destId="{22F17B5E-E206-44B8-9DAB-C5FFB288A7D9}" srcOrd="1" destOrd="0" presId="urn:microsoft.com/office/officeart/2005/8/layout/hierarchy1"/>
    <dgm:cxn modelId="{78C5CFF1-EDAE-422C-B010-FE1B77CAEA28}" type="presParOf" srcId="{22F17B5E-E206-44B8-9DAB-C5FFB288A7D9}" destId="{0F96979E-E4C3-43B2-AA71-9A326449BF82}" srcOrd="0" destOrd="0" presId="urn:microsoft.com/office/officeart/2005/8/layout/hierarchy1"/>
    <dgm:cxn modelId="{5259E085-5E05-4685-AEA6-3F133B4A2CEF}" type="presParOf" srcId="{0F96979E-E4C3-43B2-AA71-9A326449BF82}" destId="{95F57C1C-7AF2-4D2B-BA4A-115C43328587}" srcOrd="0" destOrd="0" presId="urn:microsoft.com/office/officeart/2005/8/layout/hierarchy1"/>
    <dgm:cxn modelId="{A3C6B12E-AC4B-4BC6-A662-8B535A22C451}" type="presParOf" srcId="{0F96979E-E4C3-43B2-AA71-9A326449BF82}" destId="{90E52B9D-76B4-43AA-BC5C-908D526D4374}" srcOrd="1" destOrd="0" presId="urn:microsoft.com/office/officeart/2005/8/layout/hierarchy1"/>
    <dgm:cxn modelId="{E17B7F70-7E33-4454-B66B-275D1F6B019F}" type="presParOf" srcId="{22F17B5E-E206-44B8-9DAB-C5FFB288A7D9}" destId="{EA92BEA4-828C-484F-B5C5-95C2FB6C261C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09D2013-AE09-4C96-857B-01011493907F}" type="doc">
      <dgm:prSet loTypeId="urn:microsoft.com/office/officeart/2005/8/layout/hierarchy1" loCatId="hierarchy" qsTypeId="urn:microsoft.com/office/officeart/2005/8/quickstyle/simple5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652019CC-869F-44D7-A5C0-4F7C0B48B0B9}">
      <dgm:prSet/>
      <dgm:spPr/>
      <dgm:t>
        <a:bodyPr/>
        <a:lstStyle/>
        <a:p>
          <a:r>
            <a:rPr lang="en-US" dirty="0"/>
            <a:t>Two-Stage Detector </a:t>
          </a:r>
        </a:p>
      </dgm:t>
    </dgm:pt>
    <dgm:pt modelId="{659C8F95-0901-4254-A319-0D1F90657BB2}" type="parTrans" cxnId="{3814B9B1-0CE2-4A0F-9A46-DC990C959115}">
      <dgm:prSet/>
      <dgm:spPr/>
      <dgm:t>
        <a:bodyPr/>
        <a:lstStyle/>
        <a:p>
          <a:endParaRPr lang="en-US"/>
        </a:p>
      </dgm:t>
    </dgm:pt>
    <dgm:pt modelId="{315FB9CC-40BC-4EC8-927C-E2FE90C152FC}" type="sibTrans" cxnId="{3814B9B1-0CE2-4A0F-9A46-DC990C959115}">
      <dgm:prSet/>
      <dgm:spPr/>
      <dgm:t>
        <a:bodyPr/>
        <a:lstStyle/>
        <a:p>
          <a:endParaRPr lang="en-US"/>
        </a:p>
      </dgm:t>
    </dgm:pt>
    <dgm:pt modelId="{1569FBC3-550B-407F-9327-EEDA427024D4}">
      <dgm:prSet/>
      <dgm:spPr/>
      <dgm:t>
        <a:bodyPr/>
        <a:lstStyle/>
        <a:p>
          <a:r>
            <a:rPr lang="en-US" dirty="0"/>
            <a:t>One Stage Detector </a:t>
          </a:r>
        </a:p>
      </dgm:t>
    </dgm:pt>
    <dgm:pt modelId="{51555260-F003-49EC-9865-47EE1F7460CE}" type="parTrans" cxnId="{37E2D73F-8E1C-4277-B21D-00931ABA3403}">
      <dgm:prSet/>
      <dgm:spPr/>
      <dgm:t>
        <a:bodyPr/>
        <a:lstStyle/>
        <a:p>
          <a:endParaRPr lang="en-US"/>
        </a:p>
      </dgm:t>
    </dgm:pt>
    <dgm:pt modelId="{06A5A72D-1DB3-4E38-9A83-39A4E30DD44A}" type="sibTrans" cxnId="{37E2D73F-8E1C-4277-B21D-00931ABA3403}">
      <dgm:prSet/>
      <dgm:spPr/>
      <dgm:t>
        <a:bodyPr/>
        <a:lstStyle/>
        <a:p>
          <a:endParaRPr lang="en-US"/>
        </a:p>
      </dgm:t>
    </dgm:pt>
    <dgm:pt modelId="{D42F910A-E7AC-4A11-AC27-F54F5F164E82}" type="pres">
      <dgm:prSet presAssocID="{E09D2013-AE09-4C96-857B-01011493907F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EFC2C4D9-79C3-4A38-A927-CAC729601CD4}" type="pres">
      <dgm:prSet presAssocID="{652019CC-869F-44D7-A5C0-4F7C0B48B0B9}" presName="hierRoot1" presStyleCnt="0"/>
      <dgm:spPr/>
    </dgm:pt>
    <dgm:pt modelId="{EE5BC731-5C27-4061-A554-C8BE593E6111}" type="pres">
      <dgm:prSet presAssocID="{652019CC-869F-44D7-A5C0-4F7C0B48B0B9}" presName="composite" presStyleCnt="0"/>
      <dgm:spPr/>
    </dgm:pt>
    <dgm:pt modelId="{37653575-5D3D-43E5-AB7F-1EED8B3AD6AC}" type="pres">
      <dgm:prSet presAssocID="{652019CC-869F-44D7-A5C0-4F7C0B48B0B9}" presName="background" presStyleLbl="node0" presStyleIdx="0" presStyleCnt="2"/>
      <dgm:spPr/>
    </dgm:pt>
    <dgm:pt modelId="{57825BEB-4F38-471D-868B-583FE81BD830}" type="pres">
      <dgm:prSet presAssocID="{652019CC-869F-44D7-A5C0-4F7C0B48B0B9}" presName="text" presStyleLbl="fgAcc0" presStyleIdx="0" presStyleCnt="2">
        <dgm:presLayoutVars>
          <dgm:chPref val="3"/>
        </dgm:presLayoutVars>
      </dgm:prSet>
      <dgm:spPr/>
    </dgm:pt>
    <dgm:pt modelId="{083FC52F-B374-4B2F-9AC5-2DA1CD894B60}" type="pres">
      <dgm:prSet presAssocID="{652019CC-869F-44D7-A5C0-4F7C0B48B0B9}" presName="hierChild2" presStyleCnt="0"/>
      <dgm:spPr/>
    </dgm:pt>
    <dgm:pt modelId="{C0663DD7-5135-4650-8422-12AA0533503A}" type="pres">
      <dgm:prSet presAssocID="{1569FBC3-550B-407F-9327-EEDA427024D4}" presName="hierRoot1" presStyleCnt="0"/>
      <dgm:spPr/>
    </dgm:pt>
    <dgm:pt modelId="{4B0282E2-075F-41B5-A26E-FE010CECE5A2}" type="pres">
      <dgm:prSet presAssocID="{1569FBC3-550B-407F-9327-EEDA427024D4}" presName="composite" presStyleCnt="0"/>
      <dgm:spPr/>
    </dgm:pt>
    <dgm:pt modelId="{12A624D2-DEDE-48C5-83E4-5AC4268E3314}" type="pres">
      <dgm:prSet presAssocID="{1569FBC3-550B-407F-9327-EEDA427024D4}" presName="background" presStyleLbl="node0" presStyleIdx="1" presStyleCnt="2"/>
      <dgm:spPr/>
    </dgm:pt>
    <dgm:pt modelId="{B5BF76D8-4578-4F26-BE8C-8E69D575B298}" type="pres">
      <dgm:prSet presAssocID="{1569FBC3-550B-407F-9327-EEDA427024D4}" presName="text" presStyleLbl="fgAcc0" presStyleIdx="1" presStyleCnt="2">
        <dgm:presLayoutVars>
          <dgm:chPref val="3"/>
        </dgm:presLayoutVars>
      </dgm:prSet>
      <dgm:spPr/>
    </dgm:pt>
    <dgm:pt modelId="{FB854D1B-A410-4B38-B1DF-AE81B9BE771F}" type="pres">
      <dgm:prSet presAssocID="{1569FBC3-550B-407F-9327-EEDA427024D4}" presName="hierChild2" presStyleCnt="0"/>
      <dgm:spPr/>
    </dgm:pt>
  </dgm:ptLst>
  <dgm:cxnLst>
    <dgm:cxn modelId="{30D0F619-CB68-4C41-8B6B-78CD53C6B6ED}" type="presOf" srcId="{1569FBC3-550B-407F-9327-EEDA427024D4}" destId="{B5BF76D8-4578-4F26-BE8C-8E69D575B298}" srcOrd="0" destOrd="0" presId="urn:microsoft.com/office/officeart/2005/8/layout/hierarchy1"/>
    <dgm:cxn modelId="{37E2D73F-8E1C-4277-B21D-00931ABA3403}" srcId="{E09D2013-AE09-4C96-857B-01011493907F}" destId="{1569FBC3-550B-407F-9327-EEDA427024D4}" srcOrd="1" destOrd="0" parTransId="{51555260-F003-49EC-9865-47EE1F7460CE}" sibTransId="{06A5A72D-1DB3-4E38-9A83-39A4E30DD44A}"/>
    <dgm:cxn modelId="{E4C85894-D6E1-4B19-A61D-A1BDD6C09796}" type="presOf" srcId="{652019CC-869F-44D7-A5C0-4F7C0B48B0B9}" destId="{57825BEB-4F38-471D-868B-583FE81BD830}" srcOrd="0" destOrd="0" presId="urn:microsoft.com/office/officeart/2005/8/layout/hierarchy1"/>
    <dgm:cxn modelId="{3814B9B1-0CE2-4A0F-9A46-DC990C959115}" srcId="{E09D2013-AE09-4C96-857B-01011493907F}" destId="{652019CC-869F-44D7-A5C0-4F7C0B48B0B9}" srcOrd="0" destOrd="0" parTransId="{659C8F95-0901-4254-A319-0D1F90657BB2}" sibTransId="{315FB9CC-40BC-4EC8-927C-E2FE90C152FC}"/>
    <dgm:cxn modelId="{53860EE7-3F53-4771-870C-21A05B6D2195}" type="presOf" srcId="{E09D2013-AE09-4C96-857B-01011493907F}" destId="{D42F910A-E7AC-4A11-AC27-F54F5F164E82}" srcOrd="0" destOrd="0" presId="urn:microsoft.com/office/officeart/2005/8/layout/hierarchy1"/>
    <dgm:cxn modelId="{062BB190-DC90-4CB0-9A1D-5882CFE6F277}" type="presParOf" srcId="{D42F910A-E7AC-4A11-AC27-F54F5F164E82}" destId="{EFC2C4D9-79C3-4A38-A927-CAC729601CD4}" srcOrd="0" destOrd="0" presId="urn:microsoft.com/office/officeart/2005/8/layout/hierarchy1"/>
    <dgm:cxn modelId="{6D7685AC-6FAF-4229-A730-9A4349C95173}" type="presParOf" srcId="{EFC2C4D9-79C3-4A38-A927-CAC729601CD4}" destId="{EE5BC731-5C27-4061-A554-C8BE593E6111}" srcOrd="0" destOrd="0" presId="urn:microsoft.com/office/officeart/2005/8/layout/hierarchy1"/>
    <dgm:cxn modelId="{D08374F4-EC22-436E-A226-DE14DF08D702}" type="presParOf" srcId="{EE5BC731-5C27-4061-A554-C8BE593E6111}" destId="{37653575-5D3D-43E5-AB7F-1EED8B3AD6AC}" srcOrd="0" destOrd="0" presId="urn:microsoft.com/office/officeart/2005/8/layout/hierarchy1"/>
    <dgm:cxn modelId="{8C7F7A31-B4D7-432C-A706-46A1D50847F0}" type="presParOf" srcId="{EE5BC731-5C27-4061-A554-C8BE593E6111}" destId="{57825BEB-4F38-471D-868B-583FE81BD830}" srcOrd="1" destOrd="0" presId="urn:microsoft.com/office/officeart/2005/8/layout/hierarchy1"/>
    <dgm:cxn modelId="{BF2A0AFD-61E6-4DBB-8945-AB66B0DD32B3}" type="presParOf" srcId="{EFC2C4D9-79C3-4A38-A927-CAC729601CD4}" destId="{083FC52F-B374-4B2F-9AC5-2DA1CD894B60}" srcOrd="1" destOrd="0" presId="urn:microsoft.com/office/officeart/2005/8/layout/hierarchy1"/>
    <dgm:cxn modelId="{065EB0EC-5F52-4E1F-A922-82D620DCE3D2}" type="presParOf" srcId="{D42F910A-E7AC-4A11-AC27-F54F5F164E82}" destId="{C0663DD7-5135-4650-8422-12AA0533503A}" srcOrd="1" destOrd="0" presId="urn:microsoft.com/office/officeart/2005/8/layout/hierarchy1"/>
    <dgm:cxn modelId="{1EF670A1-8EED-44CF-9104-BD9FB286BA26}" type="presParOf" srcId="{C0663DD7-5135-4650-8422-12AA0533503A}" destId="{4B0282E2-075F-41B5-A26E-FE010CECE5A2}" srcOrd="0" destOrd="0" presId="urn:microsoft.com/office/officeart/2005/8/layout/hierarchy1"/>
    <dgm:cxn modelId="{C2BB2EEC-631B-42A7-98C8-06F378053850}" type="presParOf" srcId="{4B0282E2-075F-41B5-A26E-FE010CECE5A2}" destId="{12A624D2-DEDE-48C5-83E4-5AC4268E3314}" srcOrd="0" destOrd="0" presId="urn:microsoft.com/office/officeart/2005/8/layout/hierarchy1"/>
    <dgm:cxn modelId="{92BB0897-806E-4F28-B757-072E3A450AD1}" type="presParOf" srcId="{4B0282E2-075F-41B5-A26E-FE010CECE5A2}" destId="{B5BF76D8-4578-4F26-BE8C-8E69D575B298}" srcOrd="1" destOrd="0" presId="urn:microsoft.com/office/officeart/2005/8/layout/hierarchy1"/>
    <dgm:cxn modelId="{F8B3F3D9-E2B0-430E-8B5A-1FC1769ABA8A}" type="presParOf" srcId="{C0663DD7-5135-4650-8422-12AA0533503A}" destId="{FB854D1B-A410-4B38-B1DF-AE81B9BE771F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1945D9E-EAD5-4BFC-B17D-907EC705CDAC}" type="doc">
      <dgm:prSet loTypeId="urn:microsoft.com/office/officeart/2018/2/layout/IconLabelDescription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DEDB0A24-FBD8-47B9-B5CC-E3F9C7321453}">
      <dgm:prSet/>
      <dgm:spPr/>
      <dgm:t>
        <a:bodyPr/>
        <a:lstStyle/>
        <a:p>
          <a:pPr>
            <a:defRPr b="1"/>
          </a:pPr>
          <a:r>
            <a:rPr lang="en-US" b="1"/>
            <a:t>Intersection over Union (IoU)</a:t>
          </a:r>
          <a:endParaRPr lang="en-US"/>
        </a:p>
      </dgm:t>
    </dgm:pt>
    <dgm:pt modelId="{09EC1A96-3FBD-445D-835F-D5286E5CD1B5}" type="parTrans" cxnId="{3A4C481E-2011-44C7-863D-01CC392968EB}">
      <dgm:prSet/>
      <dgm:spPr/>
      <dgm:t>
        <a:bodyPr/>
        <a:lstStyle/>
        <a:p>
          <a:endParaRPr lang="en-US"/>
        </a:p>
      </dgm:t>
    </dgm:pt>
    <dgm:pt modelId="{62BF2444-EA77-4184-A9D6-62F5DB87A8B7}" type="sibTrans" cxnId="{3A4C481E-2011-44C7-863D-01CC392968EB}">
      <dgm:prSet/>
      <dgm:spPr/>
      <dgm:t>
        <a:bodyPr/>
        <a:lstStyle/>
        <a:p>
          <a:endParaRPr lang="en-US"/>
        </a:p>
      </dgm:t>
    </dgm:pt>
    <dgm:pt modelId="{4DB7624A-5CD5-4C44-A59B-B0D914219B84}">
      <dgm:prSet/>
      <dgm:spPr/>
      <dgm:t>
        <a:bodyPr/>
        <a:lstStyle/>
        <a:p>
          <a:r>
            <a:rPr lang="en-US"/>
            <a:t>The intersection divided by the Union gives us the ratio of the overlap to the total area</a:t>
          </a:r>
        </a:p>
      </dgm:t>
    </dgm:pt>
    <dgm:pt modelId="{845A0876-0ACC-431F-9053-20E71469B602}" type="parTrans" cxnId="{2F1D8FA4-BCE5-4A63-AEB4-FC10E8D0A8B2}">
      <dgm:prSet/>
      <dgm:spPr/>
      <dgm:t>
        <a:bodyPr/>
        <a:lstStyle/>
        <a:p>
          <a:endParaRPr lang="en-US"/>
        </a:p>
      </dgm:t>
    </dgm:pt>
    <dgm:pt modelId="{97140B1A-751E-4612-8E1B-72BE364F4A34}" type="sibTrans" cxnId="{2F1D8FA4-BCE5-4A63-AEB4-FC10E8D0A8B2}">
      <dgm:prSet/>
      <dgm:spPr/>
      <dgm:t>
        <a:bodyPr/>
        <a:lstStyle/>
        <a:p>
          <a:endParaRPr lang="en-US"/>
        </a:p>
      </dgm:t>
    </dgm:pt>
    <dgm:pt modelId="{5BF844A8-B4DB-4484-95E5-ED90EF11139D}">
      <dgm:prSet/>
      <dgm:spPr/>
      <dgm:t>
        <a:bodyPr/>
        <a:lstStyle/>
        <a:p>
          <a:pPr>
            <a:defRPr b="1"/>
          </a:pPr>
          <a:r>
            <a:rPr lang="en-US" b="1"/>
            <a:t>Average Precision (AP)</a:t>
          </a:r>
          <a:endParaRPr lang="en-US"/>
        </a:p>
      </dgm:t>
    </dgm:pt>
    <dgm:pt modelId="{DC60792D-FB12-4464-86E0-80863F4C9108}" type="parTrans" cxnId="{4BE51997-3611-4DF7-BD5B-9B6C6239AE44}">
      <dgm:prSet/>
      <dgm:spPr/>
      <dgm:t>
        <a:bodyPr/>
        <a:lstStyle/>
        <a:p>
          <a:endParaRPr lang="en-US"/>
        </a:p>
      </dgm:t>
    </dgm:pt>
    <dgm:pt modelId="{FC99A566-8E7E-4194-9B1E-4D4D24B6AC79}" type="sibTrans" cxnId="{4BE51997-3611-4DF7-BD5B-9B6C6239AE44}">
      <dgm:prSet/>
      <dgm:spPr/>
      <dgm:t>
        <a:bodyPr/>
        <a:lstStyle/>
        <a:p>
          <a:endParaRPr lang="en-US"/>
        </a:p>
      </dgm:t>
    </dgm:pt>
    <dgm:pt modelId="{68F550F7-1613-4B67-AC9C-FE9A2EF16996}">
      <dgm:prSet/>
      <dgm:spPr/>
      <dgm:t>
        <a:bodyPr/>
        <a:lstStyle/>
        <a:p>
          <a:r>
            <a:rPr lang="en-US" dirty="0"/>
            <a:t>Average Precision (AP) is calculated as the area under a precision vs. recall curve for a set of predictions. </a:t>
          </a:r>
        </a:p>
      </dgm:t>
    </dgm:pt>
    <dgm:pt modelId="{577BF832-802B-4D93-921E-63D0DFD3ED75}" type="parTrans" cxnId="{A92AF58B-A2C5-43A7-8C09-8F32F1565241}">
      <dgm:prSet/>
      <dgm:spPr/>
      <dgm:t>
        <a:bodyPr/>
        <a:lstStyle/>
        <a:p>
          <a:endParaRPr lang="en-US"/>
        </a:p>
      </dgm:t>
    </dgm:pt>
    <dgm:pt modelId="{01B161A8-21BB-4510-8B89-D7A5791011E6}" type="sibTrans" cxnId="{A92AF58B-A2C5-43A7-8C09-8F32F1565241}">
      <dgm:prSet/>
      <dgm:spPr/>
      <dgm:t>
        <a:bodyPr/>
        <a:lstStyle/>
        <a:p>
          <a:endParaRPr lang="en-US"/>
        </a:p>
      </dgm:t>
    </dgm:pt>
    <dgm:pt modelId="{DC932246-FD48-4BD1-A081-160C14C00EAE}">
      <dgm:prSet/>
      <dgm:spPr/>
      <dgm:t>
        <a:bodyPr/>
        <a:lstStyle/>
        <a:p>
          <a:r>
            <a:rPr lang="en-US" dirty="0"/>
            <a:t>Recall is calculated as the ratio of the total predictions made by the model under a class with a total of existing labels for the class. Precision refers to the ratio of true positives with respect to the total predictions made by the model.</a:t>
          </a:r>
        </a:p>
      </dgm:t>
    </dgm:pt>
    <dgm:pt modelId="{6766E992-F796-4FDA-9A61-D2273C10C52D}" type="parTrans" cxnId="{2D2A0274-1BD0-4FD4-96E7-C1E6AEA91A1B}">
      <dgm:prSet/>
      <dgm:spPr/>
      <dgm:t>
        <a:bodyPr/>
        <a:lstStyle/>
        <a:p>
          <a:endParaRPr lang="en-US"/>
        </a:p>
      </dgm:t>
    </dgm:pt>
    <dgm:pt modelId="{09CDEAC3-38D9-497B-9336-D848092BC054}" type="sibTrans" cxnId="{2D2A0274-1BD0-4FD4-96E7-C1E6AEA91A1B}">
      <dgm:prSet/>
      <dgm:spPr/>
      <dgm:t>
        <a:bodyPr/>
        <a:lstStyle/>
        <a:p>
          <a:endParaRPr lang="en-US"/>
        </a:p>
      </dgm:t>
    </dgm:pt>
    <dgm:pt modelId="{D475895A-56FF-4F34-A627-0D001D863B68}">
      <dgm:prSet/>
      <dgm:spPr/>
      <dgm:t>
        <a:bodyPr/>
        <a:lstStyle/>
        <a:p>
          <a:r>
            <a:rPr lang="en-US" dirty="0"/>
            <a:t>The average of this value, taken over all classes, is called mean Average Precision (</a:t>
          </a:r>
          <a:r>
            <a:rPr lang="en-US" dirty="0" err="1"/>
            <a:t>mAP</a:t>
          </a:r>
          <a:r>
            <a:rPr lang="en-US" dirty="0"/>
            <a:t>).</a:t>
          </a:r>
        </a:p>
      </dgm:t>
    </dgm:pt>
    <dgm:pt modelId="{6B0B3F1A-C01B-442D-953B-9AEE697BB2DE}" type="parTrans" cxnId="{AECC3903-9F88-4C2C-959F-99E68B6B9B73}">
      <dgm:prSet/>
      <dgm:spPr/>
      <dgm:t>
        <a:bodyPr/>
        <a:lstStyle/>
        <a:p>
          <a:endParaRPr lang="en-US"/>
        </a:p>
      </dgm:t>
    </dgm:pt>
    <dgm:pt modelId="{C8D9173B-18C2-4472-8EF8-9C6876A4F8BF}" type="sibTrans" cxnId="{AECC3903-9F88-4C2C-959F-99E68B6B9B73}">
      <dgm:prSet/>
      <dgm:spPr/>
      <dgm:t>
        <a:bodyPr/>
        <a:lstStyle/>
        <a:p>
          <a:endParaRPr lang="en-US"/>
        </a:p>
      </dgm:t>
    </dgm:pt>
    <dgm:pt modelId="{570EB130-2349-4A3C-B927-CC433C4D350B}" type="pres">
      <dgm:prSet presAssocID="{D1945D9E-EAD5-4BFC-B17D-907EC705CDAC}" presName="root" presStyleCnt="0">
        <dgm:presLayoutVars>
          <dgm:dir/>
          <dgm:resizeHandles val="exact"/>
        </dgm:presLayoutVars>
      </dgm:prSet>
      <dgm:spPr/>
    </dgm:pt>
    <dgm:pt modelId="{A909BC85-5606-4F79-A2A2-3BB412DC36B7}" type="pres">
      <dgm:prSet presAssocID="{DEDB0A24-FBD8-47B9-B5CC-E3F9C7321453}" presName="compNode" presStyleCnt="0"/>
      <dgm:spPr/>
    </dgm:pt>
    <dgm:pt modelId="{0142280C-93C8-40D3-8B9D-DB6CAB62951D}" type="pres">
      <dgm:prSet presAssocID="{DEDB0A24-FBD8-47B9-B5CC-E3F9C7321453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vron Arrows"/>
        </a:ext>
      </dgm:extLst>
    </dgm:pt>
    <dgm:pt modelId="{F0FE340D-C481-41F7-B08D-0E08A49ED846}" type="pres">
      <dgm:prSet presAssocID="{DEDB0A24-FBD8-47B9-B5CC-E3F9C7321453}" presName="iconSpace" presStyleCnt="0"/>
      <dgm:spPr/>
    </dgm:pt>
    <dgm:pt modelId="{B2E1F698-3A95-4FD9-A4F3-88CC884767A8}" type="pres">
      <dgm:prSet presAssocID="{DEDB0A24-FBD8-47B9-B5CC-E3F9C7321453}" presName="parTx" presStyleLbl="revTx" presStyleIdx="0" presStyleCnt="4">
        <dgm:presLayoutVars>
          <dgm:chMax val="0"/>
          <dgm:chPref val="0"/>
        </dgm:presLayoutVars>
      </dgm:prSet>
      <dgm:spPr/>
    </dgm:pt>
    <dgm:pt modelId="{6588A8A8-5038-411A-9272-FCBA86334B4A}" type="pres">
      <dgm:prSet presAssocID="{DEDB0A24-FBD8-47B9-B5CC-E3F9C7321453}" presName="txSpace" presStyleCnt="0"/>
      <dgm:spPr/>
    </dgm:pt>
    <dgm:pt modelId="{269C7BE9-66E4-4770-AAC1-A1A32BD35EF7}" type="pres">
      <dgm:prSet presAssocID="{DEDB0A24-FBD8-47B9-B5CC-E3F9C7321453}" presName="desTx" presStyleLbl="revTx" presStyleIdx="1" presStyleCnt="4">
        <dgm:presLayoutVars/>
      </dgm:prSet>
      <dgm:spPr/>
    </dgm:pt>
    <dgm:pt modelId="{98A675C7-297A-4BAB-96C2-26E5EBE5DA33}" type="pres">
      <dgm:prSet presAssocID="{62BF2444-EA77-4184-A9D6-62F5DB87A8B7}" presName="sibTrans" presStyleCnt="0"/>
      <dgm:spPr/>
    </dgm:pt>
    <dgm:pt modelId="{7B52E160-E2CD-4320-9A6F-224554FF996C}" type="pres">
      <dgm:prSet presAssocID="{5BF844A8-B4DB-4484-95E5-ED90EF11139D}" presName="compNode" presStyleCnt="0"/>
      <dgm:spPr/>
    </dgm:pt>
    <dgm:pt modelId="{8DF279DF-9D11-4E33-B052-09D7A42DD493}" type="pres">
      <dgm:prSet presAssocID="{5BF844A8-B4DB-4484-95E5-ED90EF11139D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rget"/>
        </a:ext>
      </dgm:extLst>
    </dgm:pt>
    <dgm:pt modelId="{D554FA19-45C8-4438-BC4A-0635C90A1A72}" type="pres">
      <dgm:prSet presAssocID="{5BF844A8-B4DB-4484-95E5-ED90EF11139D}" presName="iconSpace" presStyleCnt="0"/>
      <dgm:spPr/>
    </dgm:pt>
    <dgm:pt modelId="{9105B2AB-8BE5-4552-812E-F83B19E4600F}" type="pres">
      <dgm:prSet presAssocID="{5BF844A8-B4DB-4484-95E5-ED90EF11139D}" presName="parTx" presStyleLbl="revTx" presStyleIdx="2" presStyleCnt="4">
        <dgm:presLayoutVars>
          <dgm:chMax val="0"/>
          <dgm:chPref val="0"/>
        </dgm:presLayoutVars>
      </dgm:prSet>
      <dgm:spPr/>
    </dgm:pt>
    <dgm:pt modelId="{AD6CF0AE-E3B8-4B4F-A6B2-BC9C531F4FF2}" type="pres">
      <dgm:prSet presAssocID="{5BF844A8-B4DB-4484-95E5-ED90EF11139D}" presName="txSpace" presStyleCnt="0"/>
      <dgm:spPr/>
    </dgm:pt>
    <dgm:pt modelId="{E8927335-6800-4B0C-B70E-EB405EC86729}" type="pres">
      <dgm:prSet presAssocID="{5BF844A8-B4DB-4484-95E5-ED90EF11139D}" presName="desTx" presStyleLbl="revTx" presStyleIdx="3" presStyleCnt="4">
        <dgm:presLayoutVars/>
      </dgm:prSet>
      <dgm:spPr/>
    </dgm:pt>
  </dgm:ptLst>
  <dgm:cxnLst>
    <dgm:cxn modelId="{AECC3903-9F88-4C2C-959F-99E68B6B9B73}" srcId="{5BF844A8-B4DB-4484-95E5-ED90EF11139D}" destId="{D475895A-56FF-4F34-A627-0D001D863B68}" srcOrd="2" destOrd="0" parTransId="{6B0B3F1A-C01B-442D-953B-9AEE697BB2DE}" sibTransId="{C8D9173B-18C2-4472-8EF8-9C6876A4F8BF}"/>
    <dgm:cxn modelId="{3A4C481E-2011-44C7-863D-01CC392968EB}" srcId="{D1945D9E-EAD5-4BFC-B17D-907EC705CDAC}" destId="{DEDB0A24-FBD8-47B9-B5CC-E3F9C7321453}" srcOrd="0" destOrd="0" parTransId="{09EC1A96-3FBD-445D-835F-D5286E5CD1B5}" sibTransId="{62BF2444-EA77-4184-A9D6-62F5DB87A8B7}"/>
    <dgm:cxn modelId="{57BD3222-82D7-4F41-9221-5D8EFAE9BB67}" type="presOf" srcId="{4DB7624A-5CD5-4C44-A59B-B0D914219B84}" destId="{269C7BE9-66E4-4770-AAC1-A1A32BD35EF7}" srcOrd="0" destOrd="0" presId="urn:microsoft.com/office/officeart/2018/2/layout/IconLabelDescriptionList"/>
    <dgm:cxn modelId="{B617D864-DA9A-4D20-9CA0-B57155D1A50E}" type="presOf" srcId="{D1945D9E-EAD5-4BFC-B17D-907EC705CDAC}" destId="{570EB130-2349-4A3C-B927-CC433C4D350B}" srcOrd="0" destOrd="0" presId="urn:microsoft.com/office/officeart/2018/2/layout/IconLabelDescriptionList"/>
    <dgm:cxn modelId="{2D2A0274-1BD0-4FD4-96E7-C1E6AEA91A1B}" srcId="{5BF844A8-B4DB-4484-95E5-ED90EF11139D}" destId="{DC932246-FD48-4BD1-A081-160C14C00EAE}" srcOrd="1" destOrd="0" parTransId="{6766E992-F796-4FDA-9A61-D2273C10C52D}" sibTransId="{09CDEAC3-38D9-497B-9336-D848092BC054}"/>
    <dgm:cxn modelId="{CB11C781-1E08-417F-8918-7871B9537F0D}" type="presOf" srcId="{5BF844A8-B4DB-4484-95E5-ED90EF11139D}" destId="{9105B2AB-8BE5-4552-812E-F83B19E4600F}" srcOrd="0" destOrd="0" presId="urn:microsoft.com/office/officeart/2018/2/layout/IconLabelDescriptionList"/>
    <dgm:cxn modelId="{87ABBF8B-0345-4D5E-A246-0914B6D3A47E}" type="presOf" srcId="{D475895A-56FF-4F34-A627-0D001D863B68}" destId="{E8927335-6800-4B0C-B70E-EB405EC86729}" srcOrd="0" destOrd="2" presId="urn:microsoft.com/office/officeart/2018/2/layout/IconLabelDescriptionList"/>
    <dgm:cxn modelId="{A92AF58B-A2C5-43A7-8C09-8F32F1565241}" srcId="{5BF844A8-B4DB-4484-95E5-ED90EF11139D}" destId="{68F550F7-1613-4B67-AC9C-FE9A2EF16996}" srcOrd="0" destOrd="0" parTransId="{577BF832-802B-4D93-921E-63D0DFD3ED75}" sibTransId="{01B161A8-21BB-4510-8B89-D7A5791011E6}"/>
    <dgm:cxn modelId="{D1E9CA95-76DB-4FA8-A6A9-625DB137C6AD}" type="presOf" srcId="{68F550F7-1613-4B67-AC9C-FE9A2EF16996}" destId="{E8927335-6800-4B0C-B70E-EB405EC86729}" srcOrd="0" destOrd="0" presId="urn:microsoft.com/office/officeart/2018/2/layout/IconLabelDescriptionList"/>
    <dgm:cxn modelId="{4BE51997-3611-4DF7-BD5B-9B6C6239AE44}" srcId="{D1945D9E-EAD5-4BFC-B17D-907EC705CDAC}" destId="{5BF844A8-B4DB-4484-95E5-ED90EF11139D}" srcOrd="1" destOrd="0" parTransId="{DC60792D-FB12-4464-86E0-80863F4C9108}" sibTransId="{FC99A566-8E7E-4194-9B1E-4D4D24B6AC79}"/>
    <dgm:cxn modelId="{2F1D8FA4-BCE5-4A63-AEB4-FC10E8D0A8B2}" srcId="{DEDB0A24-FBD8-47B9-B5CC-E3F9C7321453}" destId="{4DB7624A-5CD5-4C44-A59B-B0D914219B84}" srcOrd="0" destOrd="0" parTransId="{845A0876-0ACC-431F-9053-20E71469B602}" sibTransId="{97140B1A-751E-4612-8E1B-72BE364F4A34}"/>
    <dgm:cxn modelId="{691D28C6-9741-45EB-A8B4-C7FEA6383575}" type="presOf" srcId="{DEDB0A24-FBD8-47B9-B5CC-E3F9C7321453}" destId="{B2E1F698-3A95-4FD9-A4F3-88CC884767A8}" srcOrd="0" destOrd="0" presId="urn:microsoft.com/office/officeart/2018/2/layout/IconLabelDescriptionList"/>
    <dgm:cxn modelId="{61B066C8-AECC-4D6F-B204-A5AFA7319479}" type="presOf" srcId="{DC932246-FD48-4BD1-A081-160C14C00EAE}" destId="{E8927335-6800-4B0C-B70E-EB405EC86729}" srcOrd="0" destOrd="1" presId="urn:microsoft.com/office/officeart/2018/2/layout/IconLabelDescriptionList"/>
    <dgm:cxn modelId="{D1313E6A-2E13-4F66-9AF0-D00018AAA7EB}" type="presParOf" srcId="{570EB130-2349-4A3C-B927-CC433C4D350B}" destId="{A909BC85-5606-4F79-A2A2-3BB412DC36B7}" srcOrd="0" destOrd="0" presId="urn:microsoft.com/office/officeart/2018/2/layout/IconLabelDescriptionList"/>
    <dgm:cxn modelId="{F63D8FF7-269E-4D73-B7A1-00726BA443AB}" type="presParOf" srcId="{A909BC85-5606-4F79-A2A2-3BB412DC36B7}" destId="{0142280C-93C8-40D3-8B9D-DB6CAB62951D}" srcOrd="0" destOrd="0" presId="urn:microsoft.com/office/officeart/2018/2/layout/IconLabelDescriptionList"/>
    <dgm:cxn modelId="{01CB936B-99F4-404A-B870-0CDBDD07D7B6}" type="presParOf" srcId="{A909BC85-5606-4F79-A2A2-3BB412DC36B7}" destId="{F0FE340D-C481-41F7-B08D-0E08A49ED846}" srcOrd="1" destOrd="0" presId="urn:microsoft.com/office/officeart/2018/2/layout/IconLabelDescriptionList"/>
    <dgm:cxn modelId="{F92345B4-B397-4B8F-B10D-85AA2BEFF2FE}" type="presParOf" srcId="{A909BC85-5606-4F79-A2A2-3BB412DC36B7}" destId="{B2E1F698-3A95-4FD9-A4F3-88CC884767A8}" srcOrd="2" destOrd="0" presId="urn:microsoft.com/office/officeart/2018/2/layout/IconLabelDescriptionList"/>
    <dgm:cxn modelId="{D2BB9E5B-A862-4B9B-B813-D043E9E32B39}" type="presParOf" srcId="{A909BC85-5606-4F79-A2A2-3BB412DC36B7}" destId="{6588A8A8-5038-411A-9272-FCBA86334B4A}" srcOrd="3" destOrd="0" presId="urn:microsoft.com/office/officeart/2018/2/layout/IconLabelDescriptionList"/>
    <dgm:cxn modelId="{9BE92DB9-57B3-481C-825B-967F09CE5FCC}" type="presParOf" srcId="{A909BC85-5606-4F79-A2A2-3BB412DC36B7}" destId="{269C7BE9-66E4-4770-AAC1-A1A32BD35EF7}" srcOrd="4" destOrd="0" presId="urn:microsoft.com/office/officeart/2018/2/layout/IconLabelDescriptionList"/>
    <dgm:cxn modelId="{AEDC1309-F96E-4E07-8EC5-615491313FC9}" type="presParOf" srcId="{570EB130-2349-4A3C-B927-CC433C4D350B}" destId="{98A675C7-297A-4BAB-96C2-26E5EBE5DA33}" srcOrd="1" destOrd="0" presId="urn:microsoft.com/office/officeart/2018/2/layout/IconLabelDescriptionList"/>
    <dgm:cxn modelId="{AC3BBBB4-CB1B-45E3-9C35-83EF70A284B0}" type="presParOf" srcId="{570EB130-2349-4A3C-B927-CC433C4D350B}" destId="{7B52E160-E2CD-4320-9A6F-224554FF996C}" srcOrd="2" destOrd="0" presId="urn:microsoft.com/office/officeart/2018/2/layout/IconLabelDescriptionList"/>
    <dgm:cxn modelId="{7EEF142D-EA86-4549-AC8D-C582B9F20DEB}" type="presParOf" srcId="{7B52E160-E2CD-4320-9A6F-224554FF996C}" destId="{8DF279DF-9D11-4E33-B052-09D7A42DD493}" srcOrd="0" destOrd="0" presId="urn:microsoft.com/office/officeart/2018/2/layout/IconLabelDescriptionList"/>
    <dgm:cxn modelId="{DB3DC906-5231-4E8D-B100-28FA37F53AC7}" type="presParOf" srcId="{7B52E160-E2CD-4320-9A6F-224554FF996C}" destId="{D554FA19-45C8-4438-BC4A-0635C90A1A72}" srcOrd="1" destOrd="0" presId="urn:microsoft.com/office/officeart/2018/2/layout/IconLabelDescriptionList"/>
    <dgm:cxn modelId="{98483A8E-218E-489D-AB24-146302B2B41F}" type="presParOf" srcId="{7B52E160-E2CD-4320-9A6F-224554FF996C}" destId="{9105B2AB-8BE5-4552-812E-F83B19E4600F}" srcOrd="2" destOrd="0" presId="urn:microsoft.com/office/officeart/2018/2/layout/IconLabelDescriptionList"/>
    <dgm:cxn modelId="{AE312FBE-F6F2-4CA9-A73A-86312549BC1C}" type="presParOf" srcId="{7B52E160-E2CD-4320-9A6F-224554FF996C}" destId="{AD6CF0AE-E3B8-4B4F-A6B2-BC9C531F4FF2}" srcOrd="3" destOrd="0" presId="urn:microsoft.com/office/officeart/2018/2/layout/IconLabelDescriptionList"/>
    <dgm:cxn modelId="{E71DA95A-D7F3-4889-AF92-6AC056A1F614}" type="presParOf" srcId="{7B52E160-E2CD-4320-9A6F-224554FF996C}" destId="{E8927335-6800-4B0C-B70E-EB405EC86729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4BA35B-A4D6-400E-AB0D-D86D2446FEF1}">
      <dsp:nvSpPr>
        <dsp:cNvPr id="0" name=""/>
        <dsp:cNvSpPr/>
      </dsp:nvSpPr>
      <dsp:spPr>
        <a:xfrm>
          <a:off x="1333" y="110983"/>
          <a:ext cx="4682211" cy="297320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F582002-608A-4573-9296-F9EFC6CCE3BC}">
      <dsp:nvSpPr>
        <dsp:cNvPr id="0" name=""/>
        <dsp:cNvSpPr/>
      </dsp:nvSpPr>
      <dsp:spPr>
        <a:xfrm>
          <a:off x="521579" y="605216"/>
          <a:ext cx="4682211" cy="297320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baseline="0"/>
            <a:t>Open Images</a:t>
          </a:r>
          <a:endParaRPr lang="en-US" sz="6500" kern="1200"/>
        </a:p>
      </dsp:txBody>
      <dsp:txXfrm>
        <a:off x="608661" y="692298"/>
        <a:ext cx="4508047" cy="2799040"/>
      </dsp:txXfrm>
    </dsp:sp>
    <dsp:sp modelId="{95F57C1C-7AF2-4D2B-BA4A-115C43328587}">
      <dsp:nvSpPr>
        <dsp:cNvPr id="0" name=""/>
        <dsp:cNvSpPr/>
      </dsp:nvSpPr>
      <dsp:spPr>
        <a:xfrm>
          <a:off x="5724037" y="110983"/>
          <a:ext cx="4682211" cy="297320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0E52B9D-76B4-43AA-BC5C-908D526D4374}">
      <dsp:nvSpPr>
        <dsp:cNvPr id="0" name=""/>
        <dsp:cNvSpPr/>
      </dsp:nvSpPr>
      <dsp:spPr>
        <a:xfrm>
          <a:off x="6244283" y="605216"/>
          <a:ext cx="4682211" cy="297320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baseline="0"/>
            <a:t>ImageNet</a:t>
          </a:r>
          <a:endParaRPr lang="en-US" sz="6500" kern="1200"/>
        </a:p>
      </dsp:txBody>
      <dsp:txXfrm>
        <a:off x="6331365" y="692298"/>
        <a:ext cx="4508047" cy="279904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653575-5D3D-43E5-AB7F-1EED8B3AD6AC}">
      <dsp:nvSpPr>
        <dsp:cNvPr id="0" name=""/>
        <dsp:cNvSpPr/>
      </dsp:nvSpPr>
      <dsp:spPr>
        <a:xfrm>
          <a:off x="516" y="1052122"/>
          <a:ext cx="1814297" cy="115207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57825BEB-4F38-471D-868B-583FE81BD830}">
      <dsp:nvSpPr>
        <dsp:cNvPr id="0" name=""/>
        <dsp:cNvSpPr/>
      </dsp:nvSpPr>
      <dsp:spPr>
        <a:xfrm>
          <a:off x="202105" y="1243631"/>
          <a:ext cx="1814297" cy="115207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Two-Stage Detector </a:t>
          </a:r>
        </a:p>
      </dsp:txBody>
      <dsp:txXfrm>
        <a:off x="235848" y="1277374"/>
        <a:ext cx="1746811" cy="1084592"/>
      </dsp:txXfrm>
    </dsp:sp>
    <dsp:sp modelId="{12A624D2-DEDE-48C5-83E4-5AC4268E3314}">
      <dsp:nvSpPr>
        <dsp:cNvPr id="0" name=""/>
        <dsp:cNvSpPr/>
      </dsp:nvSpPr>
      <dsp:spPr>
        <a:xfrm>
          <a:off x="2217991" y="1052122"/>
          <a:ext cx="1814297" cy="115207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B5BF76D8-4578-4F26-BE8C-8E69D575B298}">
      <dsp:nvSpPr>
        <dsp:cNvPr id="0" name=""/>
        <dsp:cNvSpPr/>
      </dsp:nvSpPr>
      <dsp:spPr>
        <a:xfrm>
          <a:off x="2419579" y="1243631"/>
          <a:ext cx="1814297" cy="115207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One Stage Detector </a:t>
          </a:r>
        </a:p>
      </dsp:txBody>
      <dsp:txXfrm>
        <a:off x="2453322" y="1277374"/>
        <a:ext cx="1746811" cy="108459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42280C-93C8-40D3-8B9D-DB6CAB62951D}">
      <dsp:nvSpPr>
        <dsp:cNvPr id="0" name=""/>
        <dsp:cNvSpPr/>
      </dsp:nvSpPr>
      <dsp:spPr>
        <a:xfrm>
          <a:off x="1430" y="658477"/>
          <a:ext cx="1283132" cy="128313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E1F698-3A95-4FD9-A4F3-88CC884767A8}">
      <dsp:nvSpPr>
        <dsp:cNvPr id="0" name=""/>
        <dsp:cNvSpPr/>
      </dsp:nvSpPr>
      <dsp:spPr>
        <a:xfrm>
          <a:off x="1430" y="2165999"/>
          <a:ext cx="3666093" cy="5499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300" b="1" kern="1200"/>
            <a:t>Intersection over Union (IoU)</a:t>
          </a:r>
          <a:endParaRPr lang="en-US" sz="2300" kern="1200"/>
        </a:p>
      </dsp:txBody>
      <dsp:txXfrm>
        <a:off x="1430" y="2165999"/>
        <a:ext cx="3666093" cy="549914"/>
      </dsp:txXfrm>
    </dsp:sp>
    <dsp:sp modelId="{269C7BE9-66E4-4770-AAC1-A1A32BD35EF7}">
      <dsp:nvSpPr>
        <dsp:cNvPr id="0" name=""/>
        <dsp:cNvSpPr/>
      </dsp:nvSpPr>
      <dsp:spPr>
        <a:xfrm>
          <a:off x="1430" y="2820280"/>
          <a:ext cx="3666093" cy="30565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The intersection divided by the Union gives us the ratio of the overlap to the total area</a:t>
          </a:r>
        </a:p>
      </dsp:txBody>
      <dsp:txXfrm>
        <a:off x="1430" y="2820280"/>
        <a:ext cx="3666093" cy="3056553"/>
      </dsp:txXfrm>
    </dsp:sp>
    <dsp:sp modelId="{8DF279DF-9D11-4E33-B052-09D7A42DD493}">
      <dsp:nvSpPr>
        <dsp:cNvPr id="0" name=""/>
        <dsp:cNvSpPr/>
      </dsp:nvSpPr>
      <dsp:spPr>
        <a:xfrm>
          <a:off x="4309090" y="658477"/>
          <a:ext cx="1283132" cy="128313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05B2AB-8BE5-4552-812E-F83B19E4600F}">
      <dsp:nvSpPr>
        <dsp:cNvPr id="0" name=""/>
        <dsp:cNvSpPr/>
      </dsp:nvSpPr>
      <dsp:spPr>
        <a:xfrm>
          <a:off x="4309090" y="2165999"/>
          <a:ext cx="3666093" cy="5499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300" b="1" kern="1200"/>
            <a:t>Average Precision (AP)</a:t>
          </a:r>
          <a:endParaRPr lang="en-US" sz="2300" kern="1200"/>
        </a:p>
      </dsp:txBody>
      <dsp:txXfrm>
        <a:off x="4309090" y="2165999"/>
        <a:ext cx="3666093" cy="549914"/>
      </dsp:txXfrm>
    </dsp:sp>
    <dsp:sp modelId="{E8927335-6800-4B0C-B70E-EB405EC86729}">
      <dsp:nvSpPr>
        <dsp:cNvPr id="0" name=""/>
        <dsp:cNvSpPr/>
      </dsp:nvSpPr>
      <dsp:spPr>
        <a:xfrm>
          <a:off x="4309090" y="2820280"/>
          <a:ext cx="3666093" cy="30565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Average Precision (AP) is calculated as the area under a precision vs. recall curve for a set of predictions. 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Recall is calculated as the ratio of the total predictions made by the model under a class with a total of existing labels for the class. Precision refers to the ratio of true positives with respect to the total predictions made by the model.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The average of this value, taken over all classes, is called mean Average Precision (</a:t>
          </a:r>
          <a:r>
            <a:rPr lang="en-US" sz="1700" kern="1200" dirty="0" err="1"/>
            <a:t>mAP</a:t>
          </a:r>
          <a:r>
            <a:rPr lang="en-US" sz="1700" kern="1200" dirty="0"/>
            <a:t>).</a:t>
          </a:r>
        </a:p>
      </dsp:txBody>
      <dsp:txXfrm>
        <a:off x="4309090" y="2820280"/>
        <a:ext cx="3666093" cy="305655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7F590A-AEDC-4A35-AFC6-6E962307D92E}" type="datetimeFigureOut">
              <a:rPr lang="en-US" smtClean="0"/>
              <a:t>10/5/2025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64B005-85E8-4366-B1B3-98E6B157A3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6627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64B005-85E8-4366-B1B3-98E6B157A30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0208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object detection,  precision and recall aren’t used for class predictions. Instead, they serve as predictions of boundary boxes for measuring the decision performance. An </a:t>
            </a:r>
            <a:r>
              <a:rPr lang="en-US" dirty="0" err="1"/>
              <a:t>IoU</a:t>
            </a:r>
            <a:r>
              <a:rPr lang="en-US" dirty="0"/>
              <a:t> value &gt; 0.5. is taken as a positive prediction, while an </a:t>
            </a:r>
            <a:r>
              <a:rPr lang="en-US" dirty="0" err="1"/>
              <a:t>IoU</a:t>
            </a:r>
            <a:r>
              <a:rPr lang="en-US" dirty="0"/>
              <a:t> value &lt; 0.5 is a negative prediction.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64B005-85E8-4366-B1B3-98E6B157A30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6107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the image above, there are many grid cells of equal dimension. Every grid cell will detect objects that appear within them. For example, if an object center appears within a certain grid cell, then this cell will be responsible for detecting it.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64B005-85E8-4366-B1B3-98E6B157A30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670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410810-128E-805C-64F3-92FEC11010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EFDF27-837B-3FD7-81CF-B9E5E80F7D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4A3EC8-7B7B-49DF-5CF7-E9417D8BD2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AAE9D-E45F-4B4D-83EB-D0C5C5B832EA}" type="datetimeFigureOut">
              <a:rPr lang="en-US" smtClean="0"/>
              <a:t>10/5/2025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FAF003-2E2D-DCD5-C81E-B0A34A3E1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277E5-75F1-A660-71A6-6E5A19C1A2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92F39-108B-478C-BAFE-086AEA2D3B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4427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937F74-FF75-A32C-270B-DB0DE400E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F95644-CE56-7566-38E2-F1C3DEEA1A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F22E34-4901-27AF-05DC-B32875B973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AAE9D-E45F-4B4D-83EB-D0C5C5B832EA}" type="datetimeFigureOut">
              <a:rPr lang="en-US" smtClean="0"/>
              <a:t>10/5/2025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C82E0F-8506-E18E-12EA-148DF6156D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C02563-0940-1B84-CDB7-7E8B74A86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92F39-108B-478C-BAFE-086AEA2D3B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2937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109B7E4-D0F5-CAAA-4C0F-FB36F9EF869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1953C5-204B-D5F1-A53B-DA39461112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A60C36-AEC5-24A2-2A44-D4C0F69CD8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AAE9D-E45F-4B4D-83EB-D0C5C5B832EA}" type="datetimeFigureOut">
              <a:rPr lang="en-US" smtClean="0"/>
              <a:t>10/5/2025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53DA5B-2C87-A60E-4960-0A8559423A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48057C-D5C2-EAE7-B140-5803D2A23F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92F39-108B-478C-BAFE-086AEA2D3B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5976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82B1C-218A-E469-29F5-AF8896285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60F221-EB55-98C4-3726-7C2AA1FEEE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CE29CE-2E6B-4687-2C74-4F2E2D02E7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AAE9D-E45F-4B4D-83EB-D0C5C5B832EA}" type="datetimeFigureOut">
              <a:rPr lang="en-US" smtClean="0"/>
              <a:t>10/5/2025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488789-771B-9E2E-D0EC-AEB5FD13C3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88AE91-D17C-A855-2879-28D388765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92F39-108B-478C-BAFE-086AEA2D3B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2915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F39792-0599-D48A-768B-4E218029C9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F9E302-B115-5D58-1D5B-8B5270287E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C99AF9-74AA-7890-3EFF-13E2A86B51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AAE9D-E45F-4B4D-83EB-D0C5C5B832EA}" type="datetimeFigureOut">
              <a:rPr lang="en-US" smtClean="0"/>
              <a:t>10/5/2025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DBF6A6-188F-1826-CC9C-432263AC3C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9DEF0E-EEB4-BCA4-FD7B-1AC77601B2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92F39-108B-478C-BAFE-086AEA2D3B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1339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8ABE74-BEED-DAB1-5044-F60881900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4AB0D4-BF9A-1A53-16FC-DCC3574139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C3C00C-BE3B-5F1E-934F-C6AFC62B36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540EC8-49D7-F318-C3E1-9257A8C34D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AAE9D-E45F-4B4D-83EB-D0C5C5B832EA}" type="datetimeFigureOut">
              <a:rPr lang="en-US" smtClean="0"/>
              <a:t>10/5/2025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ACEC6C-DF91-D5B8-841E-BC203AB1FE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3E4770-066C-42F2-4A70-3B02AE85F5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92F39-108B-478C-BAFE-086AEA2D3B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9973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4DA8C9-64D2-395B-779C-45D03AD0A6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5E105D-69A9-8515-EEAC-2EA81F5D94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412A59-1D56-0869-AD87-850162A65A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0E5A166-7F6C-F596-0235-0EC03BBC41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3A2D194-39F1-27B3-00EF-B4BEA0CEAA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4F15A89-1AE2-07FF-3A6B-272B4FD1EC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AAE9D-E45F-4B4D-83EB-D0C5C5B832EA}" type="datetimeFigureOut">
              <a:rPr lang="en-US" smtClean="0"/>
              <a:t>10/5/2025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C1523F-8811-3EF5-2FDE-5182B36C3C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E278C9F-EB37-3D5C-BDCE-2E8446B98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92F39-108B-478C-BAFE-086AEA2D3B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5207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8CB08B-F535-F6B2-D127-E2F6E61BF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08C1706-0739-7E3E-A081-748A7C00FE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AAE9D-E45F-4B4D-83EB-D0C5C5B832EA}" type="datetimeFigureOut">
              <a:rPr lang="en-US" smtClean="0"/>
              <a:t>10/5/2025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69643B-C926-B4D4-38F5-03B6CF6608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1B9A1F-2AA1-3C35-F225-05B03A6895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92F39-108B-478C-BAFE-086AEA2D3B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3256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D3DD4B-ABD2-2D9C-D97C-FE4784180E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AAE9D-E45F-4B4D-83EB-D0C5C5B832EA}" type="datetimeFigureOut">
              <a:rPr lang="en-US" smtClean="0"/>
              <a:t>10/5/2025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66D6A71-410D-C35B-EB3F-6CEAA2BC18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0C8260-A6B3-2F0E-3732-20DD79FBF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92F39-108B-478C-BAFE-086AEA2D3B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499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23469B-2CE1-094E-E4F7-FBE2AF997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711EF4-0083-8E29-E31F-093AF6D9F7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1B796A-77D4-A5C4-EC40-686E83EBB9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508EC6-1A09-E8CA-8B5D-C94B5304B1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AAE9D-E45F-4B4D-83EB-D0C5C5B832EA}" type="datetimeFigureOut">
              <a:rPr lang="en-US" smtClean="0"/>
              <a:t>10/5/2025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E9ECD2-D41C-43B5-E9BE-B62EE329C3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439758-504E-374F-C29E-B2C739E5C9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92F39-108B-478C-BAFE-086AEA2D3B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330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147099-E5D6-4C69-161D-DACD924B1D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BACD6F3-3A1E-3C5B-94E1-2B9907DDBDA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FAC22E-3951-542F-3973-0967A41BFD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F44D5B-501F-7041-EBE8-D17BC63179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AAE9D-E45F-4B4D-83EB-D0C5C5B832EA}" type="datetimeFigureOut">
              <a:rPr lang="en-US" smtClean="0"/>
              <a:t>10/5/2025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F7DD9C-BDE6-B3DA-DDDC-15B3B04D6C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DEC138-BC99-F2E8-D050-2B230AE15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92F39-108B-478C-BAFE-086AEA2D3B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2692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4D6CA1B-84DB-04B3-3C4C-FBA27E386C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94D303-3097-D114-BBCD-E981E31925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0F2D9B-EFDB-4CAA-1433-A0B103FCA5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5AAE9D-E45F-4B4D-83EB-D0C5C5B832EA}" type="datetimeFigureOut">
              <a:rPr lang="en-US" smtClean="0"/>
              <a:t>10/5/2025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A8F528-17E1-AF63-C787-90DF3F7904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585E82-987F-C20F-2AD1-ABF520A8D7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A92F39-108B-478C-BAFE-086AEA2D3B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1994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jonathan-hui.medium.com/machine-learning-singular-value-decomposition-svd-principal-component-analysis-pca-1d45e885e491%5C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34F1179-B481-4F9E-BCA3-AFB972070F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E04B5EB-F158-4507-90DD-BD23620C7C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752198-0B19-08F3-29B4-E5C8184850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5241" y="1008994"/>
            <a:ext cx="9231410" cy="312213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8800" b="1" kern="1200" dirty="0">
                <a:ln w="0"/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From CNN to YOLO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45486F8-8F6E-1E5D-1814-3D3C24A5A5F3}"/>
              </a:ext>
            </a:extLst>
          </p:cNvPr>
          <p:cNvSpPr txBox="1">
            <a:spLocks/>
          </p:cNvSpPr>
          <p:nvPr/>
        </p:nvSpPr>
        <p:spPr>
          <a:xfrm>
            <a:off x="1285241" y="4582814"/>
            <a:ext cx="7132335" cy="131265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1000"/>
              </a:spcBef>
            </a:pPr>
            <a:r>
              <a:rPr lang="en-US"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By: Bahaa El-din Helmy</a:t>
            </a:r>
          </a:p>
        </p:txBody>
      </p:sp>
    </p:spTree>
    <p:extLst>
      <p:ext uri="{BB962C8B-B14F-4D97-AF65-F5344CB8AC3E}">
        <p14:creationId xmlns:p14="http://schemas.microsoft.com/office/powerpoint/2010/main" val="32741348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ollage of a person in a red shirt&#10;&#10;AI-generated content may be incorrect.">
            <a:extLst>
              <a:ext uri="{FF2B5EF4-FFF2-40B4-BE49-F238E27FC236}">
                <a16:creationId xmlns:a16="http://schemas.microsoft.com/office/drawing/2014/main" id="{3AE07920-67FB-B08C-3B09-A6123309EF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0813" y="643466"/>
            <a:ext cx="10870374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7002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12F38-F6A2-124E-B111-DC70114659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694" y="741391"/>
            <a:ext cx="4234393" cy="1616203"/>
          </a:xfrm>
        </p:spPr>
        <p:txBody>
          <a:bodyPr anchor="b">
            <a:normAutofit/>
          </a:bodyPr>
          <a:lstStyle/>
          <a:p>
            <a:r>
              <a:rPr lang="en-US" sz="3200"/>
              <a:t>Kinds of Object Detection</a:t>
            </a:r>
            <a:br>
              <a:rPr lang="en-US" sz="3200"/>
            </a:br>
            <a:endParaRPr lang="en-US" sz="3200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AD1F0EAD-3C21-2279-6959-01C3BA6C1D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8" r="1" b="1"/>
          <a:stretch>
            <a:fillRect/>
          </a:stretch>
        </p:blipFill>
        <p:spPr>
          <a:xfrm>
            <a:off x="5854890" y="877414"/>
            <a:ext cx="5453545" cy="4984683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434FA563-76F6-CDCF-AEA0-A7B78E4464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6737718"/>
            <a:ext cx="12207200" cy="123363"/>
            <a:chOff x="-5025" y="6737718"/>
            <a:chExt cx="12207200" cy="123363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1D2E3CAA-F1BA-6695-301D-22564C3828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F3F0F2C-04A5-144D-BDCF-C387072897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A7121F3-4C98-4704-9A08-B81C76E7572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81058140"/>
              </p:ext>
            </p:extLst>
          </p:nvPr>
        </p:nvGraphicFramePr>
        <p:xfrm>
          <a:off x="876693" y="2533476"/>
          <a:ext cx="4234394" cy="34478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0860773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A9B09A-E48D-6E4B-86DC-28BC844AD5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643467"/>
            <a:ext cx="3212593" cy="5571066"/>
          </a:xfrm>
        </p:spPr>
        <p:txBody>
          <a:bodyPr>
            <a:normAutofit/>
          </a:bodyPr>
          <a:lstStyle/>
          <a:p>
            <a:r>
              <a:rPr lang="en-US" sz="4600"/>
              <a:t>Examples of Two Stage detectors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C18F32-C5EC-004F-BD6B-7D38D93299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4547" y="643467"/>
            <a:ext cx="5934285" cy="5571066"/>
          </a:xfrm>
        </p:spPr>
        <p:txBody>
          <a:bodyPr anchor="ctr">
            <a:normAutofit/>
          </a:bodyPr>
          <a:lstStyle/>
          <a:p>
            <a:pPr marL="514350" indent="-514350">
              <a:buAutoNum type="arabicPeriod"/>
            </a:pPr>
            <a:r>
              <a:rPr lang="en-US" sz="5400" dirty="0"/>
              <a:t>R-CNN</a:t>
            </a:r>
          </a:p>
          <a:p>
            <a:pPr marL="514350" indent="-514350">
              <a:buAutoNum type="arabicPeriod"/>
            </a:pPr>
            <a:r>
              <a:rPr lang="en-US" sz="5400" dirty="0"/>
              <a:t>Fast R-CNN</a:t>
            </a:r>
          </a:p>
          <a:p>
            <a:pPr marL="514350" indent="-514350">
              <a:buAutoNum type="arabicPeriod"/>
            </a:pPr>
            <a:r>
              <a:rPr lang="en-US" sz="5400" dirty="0"/>
              <a:t>Faster R-CNN</a:t>
            </a:r>
          </a:p>
          <a:p>
            <a:pPr marL="514350" indent="-514350">
              <a:buAutoNum type="arabicPeriod"/>
            </a:pPr>
            <a:r>
              <a:rPr lang="en-US" sz="5400" dirty="0"/>
              <a:t>Masked R-CNN</a:t>
            </a:r>
          </a:p>
          <a:p>
            <a:pPr marL="514350" indent="-514350"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93859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53B475F8-50AE-46A0-9943-B2B63183D5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CA9A73-7AE4-D249-A1AC-C410DE660C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365125"/>
            <a:ext cx="6986015" cy="1776484"/>
          </a:xfrm>
        </p:spPr>
        <p:txBody>
          <a:bodyPr anchor="b">
            <a:normAutofit/>
          </a:bodyPr>
          <a:lstStyle/>
          <a:p>
            <a:r>
              <a:rPr lang="en-US" sz="5400"/>
              <a:t>R-CNN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2C2BB9B-2660-7D4F-8AE6-FF4BD0A11C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55671" y="99170"/>
            <a:ext cx="7636329" cy="2124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3" name="sketch line">
            <a:extLst>
              <a:ext uri="{FF2B5EF4-FFF2-40B4-BE49-F238E27FC236}">
                <a16:creationId xmlns:a16="http://schemas.microsoft.com/office/drawing/2014/main" id="{75F6FDB4-2351-48C2-A863-2364A02343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2315691"/>
            <a:ext cx="4343400" cy="18288"/>
          </a:xfrm>
          <a:custGeom>
            <a:avLst/>
            <a:gdLst>
              <a:gd name="connsiteX0" fmla="*/ 0 w 4343400"/>
              <a:gd name="connsiteY0" fmla="*/ 0 h 18288"/>
              <a:gd name="connsiteX1" fmla="*/ 577052 w 4343400"/>
              <a:gd name="connsiteY1" fmla="*/ 0 h 18288"/>
              <a:gd name="connsiteX2" fmla="*/ 1067235 w 4343400"/>
              <a:gd name="connsiteY2" fmla="*/ 0 h 18288"/>
              <a:gd name="connsiteX3" fmla="*/ 1600853 w 4343400"/>
              <a:gd name="connsiteY3" fmla="*/ 0 h 18288"/>
              <a:gd name="connsiteX4" fmla="*/ 2264773 w 4343400"/>
              <a:gd name="connsiteY4" fmla="*/ 0 h 18288"/>
              <a:gd name="connsiteX5" fmla="*/ 2841825 w 4343400"/>
              <a:gd name="connsiteY5" fmla="*/ 0 h 18288"/>
              <a:gd name="connsiteX6" fmla="*/ 3375442 w 4343400"/>
              <a:gd name="connsiteY6" fmla="*/ 0 h 18288"/>
              <a:gd name="connsiteX7" fmla="*/ 4343400 w 4343400"/>
              <a:gd name="connsiteY7" fmla="*/ 0 h 18288"/>
              <a:gd name="connsiteX8" fmla="*/ 4343400 w 4343400"/>
              <a:gd name="connsiteY8" fmla="*/ 18288 h 18288"/>
              <a:gd name="connsiteX9" fmla="*/ 3722914 w 4343400"/>
              <a:gd name="connsiteY9" fmla="*/ 18288 h 18288"/>
              <a:gd name="connsiteX10" fmla="*/ 3189297 w 4343400"/>
              <a:gd name="connsiteY10" fmla="*/ 18288 h 18288"/>
              <a:gd name="connsiteX11" fmla="*/ 2481943 w 4343400"/>
              <a:gd name="connsiteY11" fmla="*/ 18288 h 18288"/>
              <a:gd name="connsiteX12" fmla="*/ 1904891 w 4343400"/>
              <a:gd name="connsiteY12" fmla="*/ 18288 h 18288"/>
              <a:gd name="connsiteX13" fmla="*/ 1414707 w 4343400"/>
              <a:gd name="connsiteY13" fmla="*/ 18288 h 18288"/>
              <a:gd name="connsiteX14" fmla="*/ 750788 w 4343400"/>
              <a:gd name="connsiteY14" fmla="*/ 18288 h 18288"/>
              <a:gd name="connsiteX15" fmla="*/ 0 w 4343400"/>
              <a:gd name="connsiteY15" fmla="*/ 18288 h 18288"/>
              <a:gd name="connsiteX16" fmla="*/ 0 w 43434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343400" h="18288" fill="none" extrusionOk="0">
                <a:moveTo>
                  <a:pt x="0" y="0"/>
                </a:moveTo>
                <a:cubicBezTo>
                  <a:pt x="233209" y="-19550"/>
                  <a:pt x="330816" y="19068"/>
                  <a:pt x="577052" y="0"/>
                </a:cubicBezTo>
                <a:cubicBezTo>
                  <a:pt x="823288" y="-19068"/>
                  <a:pt x="875077" y="10360"/>
                  <a:pt x="1067235" y="0"/>
                </a:cubicBezTo>
                <a:cubicBezTo>
                  <a:pt x="1259393" y="-10360"/>
                  <a:pt x="1410699" y="2939"/>
                  <a:pt x="1600853" y="0"/>
                </a:cubicBezTo>
                <a:cubicBezTo>
                  <a:pt x="1791007" y="-2939"/>
                  <a:pt x="2101644" y="-26225"/>
                  <a:pt x="2264773" y="0"/>
                </a:cubicBezTo>
                <a:cubicBezTo>
                  <a:pt x="2427902" y="26225"/>
                  <a:pt x="2690426" y="-27726"/>
                  <a:pt x="2841825" y="0"/>
                </a:cubicBezTo>
                <a:cubicBezTo>
                  <a:pt x="2993224" y="27726"/>
                  <a:pt x="3172320" y="-18569"/>
                  <a:pt x="3375442" y="0"/>
                </a:cubicBezTo>
                <a:cubicBezTo>
                  <a:pt x="3578564" y="18569"/>
                  <a:pt x="4003119" y="21909"/>
                  <a:pt x="4343400" y="0"/>
                </a:cubicBezTo>
                <a:cubicBezTo>
                  <a:pt x="4343798" y="7429"/>
                  <a:pt x="4343380" y="10822"/>
                  <a:pt x="4343400" y="18288"/>
                </a:cubicBezTo>
                <a:cubicBezTo>
                  <a:pt x="4109047" y="14709"/>
                  <a:pt x="3996986" y="7919"/>
                  <a:pt x="3722914" y="18288"/>
                </a:cubicBezTo>
                <a:cubicBezTo>
                  <a:pt x="3448842" y="28657"/>
                  <a:pt x="3340973" y="29252"/>
                  <a:pt x="3189297" y="18288"/>
                </a:cubicBezTo>
                <a:cubicBezTo>
                  <a:pt x="3037621" y="7324"/>
                  <a:pt x="2636891" y="-9539"/>
                  <a:pt x="2481943" y="18288"/>
                </a:cubicBezTo>
                <a:cubicBezTo>
                  <a:pt x="2326995" y="46115"/>
                  <a:pt x="2131632" y="740"/>
                  <a:pt x="1904891" y="18288"/>
                </a:cubicBezTo>
                <a:cubicBezTo>
                  <a:pt x="1678150" y="35836"/>
                  <a:pt x="1575362" y="-3381"/>
                  <a:pt x="1414707" y="18288"/>
                </a:cubicBezTo>
                <a:cubicBezTo>
                  <a:pt x="1254052" y="39957"/>
                  <a:pt x="1051093" y="-335"/>
                  <a:pt x="750788" y="18288"/>
                </a:cubicBezTo>
                <a:cubicBezTo>
                  <a:pt x="450483" y="36911"/>
                  <a:pt x="293781" y="22900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343400" h="18288" stroke="0" extrusionOk="0">
                <a:moveTo>
                  <a:pt x="0" y="0"/>
                </a:moveTo>
                <a:cubicBezTo>
                  <a:pt x="212719" y="-28531"/>
                  <a:pt x="340561" y="-1164"/>
                  <a:pt x="577052" y="0"/>
                </a:cubicBezTo>
                <a:cubicBezTo>
                  <a:pt x="813543" y="1164"/>
                  <a:pt x="866967" y="-9376"/>
                  <a:pt x="1067235" y="0"/>
                </a:cubicBezTo>
                <a:cubicBezTo>
                  <a:pt x="1267503" y="9376"/>
                  <a:pt x="1485778" y="-20470"/>
                  <a:pt x="1774589" y="0"/>
                </a:cubicBezTo>
                <a:cubicBezTo>
                  <a:pt x="2063400" y="20470"/>
                  <a:pt x="2090152" y="-14502"/>
                  <a:pt x="2351641" y="0"/>
                </a:cubicBezTo>
                <a:cubicBezTo>
                  <a:pt x="2613130" y="14502"/>
                  <a:pt x="2802864" y="19125"/>
                  <a:pt x="2928693" y="0"/>
                </a:cubicBezTo>
                <a:cubicBezTo>
                  <a:pt x="3054522" y="-19125"/>
                  <a:pt x="3482611" y="-2038"/>
                  <a:pt x="3636046" y="0"/>
                </a:cubicBezTo>
                <a:cubicBezTo>
                  <a:pt x="3789481" y="2038"/>
                  <a:pt x="4012363" y="973"/>
                  <a:pt x="4343400" y="0"/>
                </a:cubicBezTo>
                <a:cubicBezTo>
                  <a:pt x="4342514" y="5429"/>
                  <a:pt x="4344221" y="14046"/>
                  <a:pt x="4343400" y="18288"/>
                </a:cubicBezTo>
                <a:cubicBezTo>
                  <a:pt x="4078870" y="-6138"/>
                  <a:pt x="4015967" y="29658"/>
                  <a:pt x="3809782" y="18288"/>
                </a:cubicBezTo>
                <a:cubicBezTo>
                  <a:pt x="3603597" y="6918"/>
                  <a:pt x="3495552" y="24439"/>
                  <a:pt x="3189297" y="18288"/>
                </a:cubicBezTo>
                <a:cubicBezTo>
                  <a:pt x="2883042" y="12137"/>
                  <a:pt x="2850610" y="32583"/>
                  <a:pt x="2568811" y="18288"/>
                </a:cubicBezTo>
                <a:cubicBezTo>
                  <a:pt x="2287012" y="3993"/>
                  <a:pt x="2279820" y="23580"/>
                  <a:pt x="1991759" y="18288"/>
                </a:cubicBezTo>
                <a:cubicBezTo>
                  <a:pt x="1703698" y="12996"/>
                  <a:pt x="1616455" y="23157"/>
                  <a:pt x="1284405" y="18288"/>
                </a:cubicBezTo>
                <a:cubicBezTo>
                  <a:pt x="952355" y="13419"/>
                  <a:pt x="783530" y="16053"/>
                  <a:pt x="577052" y="18288"/>
                </a:cubicBezTo>
                <a:cubicBezTo>
                  <a:pt x="370574" y="20523"/>
                  <a:pt x="173929" y="519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24B73E-93C0-C846-9CAC-E91BB97DB1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8" y="2504819"/>
            <a:ext cx="4880615" cy="3672144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200" dirty="0"/>
              <a:t>Generates category-independent region proposals through </a:t>
            </a:r>
            <a:r>
              <a:rPr lang="en-US" sz="2200" b="1" dirty="0"/>
              <a:t>Selective Search (instead of trad window in CNN)</a:t>
            </a:r>
            <a:r>
              <a:rPr lang="en-US" sz="2200" dirty="0"/>
              <a:t>.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200" dirty="0"/>
              <a:t>Extract a fixed-length feature vector from each region proposal.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200" dirty="0"/>
              <a:t>Set of class-specific linear SVMs to classify the objects in one image.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200" dirty="0"/>
              <a:t>Bounding-box regressor for precisely bounding-box prediction.</a:t>
            </a:r>
          </a:p>
          <a:p>
            <a:endParaRPr lang="en-US" sz="2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9AB999E-7357-C2D8-AEC1-ED957B015D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4446763"/>
            <a:ext cx="5807529" cy="231206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D93C6A3-E758-EC7C-EBD2-7986545F0E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1600" y="2333979"/>
            <a:ext cx="6721929" cy="2092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3380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CA9A73-7AE4-D249-A1AC-C410DE660C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438" y="640080"/>
            <a:ext cx="4500737" cy="2194560"/>
          </a:xfrm>
        </p:spPr>
        <p:txBody>
          <a:bodyPr>
            <a:normAutofit/>
          </a:bodyPr>
          <a:lstStyle/>
          <a:p>
            <a:r>
              <a:rPr lang="en-US" dirty="0"/>
              <a:t>Fast R-CNN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24B73E-93C0-C846-9CAC-E91BB97DB1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626" y="2458009"/>
            <a:ext cx="4910817" cy="3759911"/>
          </a:xfrm>
        </p:spPr>
        <p:txBody>
          <a:bodyPr anchor="t">
            <a:normAutofit/>
          </a:bodyPr>
          <a:lstStyle/>
          <a:p>
            <a:pPr marL="342900" indent="-342900">
              <a:lnSpc>
                <a:spcPct val="91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Fast R-CNN produces Region of Interest(</a:t>
            </a:r>
            <a:r>
              <a:rPr lang="en-US" sz="2800" dirty="0" err="1"/>
              <a:t>RoI</a:t>
            </a:r>
            <a:r>
              <a:rPr lang="en-US" sz="2800" dirty="0"/>
              <a:t>) using the Max Pooling layer instead of </a:t>
            </a:r>
            <a:r>
              <a:rPr lang="en-US" sz="2800" dirty="0">
                <a:solidFill>
                  <a:srgbClr val="FF0000"/>
                </a:solidFill>
              </a:rPr>
              <a:t>Selective Search</a:t>
            </a:r>
          </a:p>
          <a:p>
            <a:pPr marL="342900" indent="-342900">
              <a:lnSpc>
                <a:spcPct val="91000"/>
              </a:lnSpc>
              <a:buFont typeface="Arial" panose="020B0604020202020204" pitchFamily="34" charset="0"/>
              <a:buChar char="•"/>
            </a:pPr>
            <a:r>
              <a:rPr lang="en-US" sz="3200" dirty="0"/>
              <a:t>the SVM layer is replaced with </a:t>
            </a:r>
            <a:r>
              <a:rPr lang="en-US" sz="32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SVD</a:t>
            </a:r>
            <a:r>
              <a:rPr lang="en-US" sz="3200" dirty="0"/>
              <a:t> which fastens the process even further.</a:t>
            </a:r>
          </a:p>
          <a:p>
            <a:pPr>
              <a:lnSpc>
                <a:spcPct val="91000"/>
              </a:lnSpc>
            </a:pPr>
            <a:endParaRPr lang="en-US" sz="2200" dirty="0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65FBF341-02D0-2F47-9ACF-5BE84E03B8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61175" y="304828"/>
            <a:ext cx="6730825" cy="3499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048F3A3-2BF0-EA46-4F03-8AA18910CD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5269" y="3609975"/>
            <a:ext cx="6289902" cy="324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1761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39FC30-55DB-8C4B-9617-71F845EE4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438" y="317499"/>
            <a:ext cx="4500737" cy="209550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100" b="1" kern="1200" cap="all" spc="120" baseline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Faster R-CNN:</a:t>
            </a:r>
            <a:br>
              <a:rPr lang="en-US" sz="5100" b="1" kern="1200" cap="all" spc="120" baseline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sz="5100" kern="1200" cap="all" spc="120" baseline="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67B7197-F0CC-B44A-80A9-A77EC761D890}"/>
              </a:ext>
            </a:extLst>
          </p:cNvPr>
          <p:cNvSpPr/>
          <p:nvPr/>
        </p:nvSpPr>
        <p:spPr>
          <a:xfrm>
            <a:off x="125239" y="1585913"/>
            <a:ext cx="5461175" cy="45815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lnSpc>
                <a:spcPct val="101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spc="50" dirty="0"/>
              <a:t>The Region interested in Fast R-CNN was based on a selective search using Max Pooling layers, this was slow. </a:t>
            </a:r>
          </a:p>
          <a:p>
            <a:pPr marL="285750" indent="-285750">
              <a:lnSpc>
                <a:spcPct val="101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spc="50" dirty="0"/>
              <a:t>So in Faster R-CNN replaces the region selection method with a novel RPN</a:t>
            </a:r>
          </a:p>
        </p:txBody>
      </p:sp>
      <p:pic>
        <p:nvPicPr>
          <p:cNvPr id="4102" name="Picture 6">
            <a:extLst>
              <a:ext uri="{FF2B5EF4-FFF2-40B4-BE49-F238E27FC236}">
                <a16:creationId xmlns:a16="http://schemas.microsoft.com/office/drawing/2014/main" id="{73F87055-1077-D141-B155-BA5E377131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77" t="-15971" r="-3575" b="-1965"/>
          <a:stretch/>
        </p:blipFill>
        <p:spPr bwMode="auto">
          <a:xfrm>
            <a:off x="5586414" y="-1100138"/>
            <a:ext cx="6777038" cy="8086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43479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AE81D5-3A2B-4E62-A979-324B99034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3B4531-F882-B466-A2E0-F3AB668F93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Localizing a region of interest within an image and classifying this region like a typical image classifier. </a:t>
            </a:r>
          </a:p>
          <a:p>
            <a:r>
              <a:rPr lang="en-US" dirty="0"/>
              <a:t>One image can include several regions of interest pointing to different objects. </a:t>
            </a:r>
          </a:p>
          <a:p>
            <a:r>
              <a:rPr lang="en-US" dirty="0"/>
              <a:t>While image classification classify the overall image (belongs to which class?)</a:t>
            </a:r>
          </a:p>
          <a:p>
            <a:r>
              <a:rPr lang="en-US" dirty="0"/>
              <a:t>This makes object detection a more advanced problem of image classification.</a:t>
            </a:r>
          </a:p>
        </p:txBody>
      </p:sp>
    </p:spTree>
    <p:extLst>
      <p:ext uri="{BB962C8B-B14F-4D97-AF65-F5344CB8AC3E}">
        <p14:creationId xmlns:p14="http://schemas.microsoft.com/office/powerpoint/2010/main" val="33290606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E2664A-3139-6B15-A94B-E251E5D1A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ta-train-models">
            <a:hlinkClick r:id="" action="ppaction://media"/>
            <a:extLst>
              <a:ext uri="{FF2B5EF4-FFF2-40B4-BE49-F238E27FC236}">
                <a16:creationId xmlns:a16="http://schemas.microsoft.com/office/drawing/2014/main" id="{1525BE07-4534-139E-789B-E1160DFFCB8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30309"/>
            <a:ext cx="11943471" cy="6146654"/>
          </a:xfrm>
        </p:spPr>
      </p:pic>
    </p:spTree>
    <p:extLst>
      <p:ext uri="{BB962C8B-B14F-4D97-AF65-F5344CB8AC3E}">
        <p14:creationId xmlns:p14="http://schemas.microsoft.com/office/powerpoint/2010/main" val="4200896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33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77F74F-EBA9-6BD8-087B-21BE137535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YOLO</a:t>
            </a:r>
          </a:p>
        </p:txBody>
      </p:sp>
      <p:pic>
        <p:nvPicPr>
          <p:cNvPr id="5" name="output">
            <a:hlinkClick r:id="" action="ppaction://media"/>
            <a:extLst>
              <a:ext uri="{FF2B5EF4-FFF2-40B4-BE49-F238E27FC236}">
                <a16:creationId xmlns:a16="http://schemas.microsoft.com/office/drawing/2014/main" id="{18B8F469-36CC-1C62-6A48-79BAF6FF7C6E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038604" y="0"/>
            <a:ext cx="8153396" cy="6875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774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35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F85D4A-F8F6-B09D-4854-84702339E1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diagram of a company&#10;&#10;AI-generated content may be incorrect.">
            <a:extLst>
              <a:ext uri="{FF2B5EF4-FFF2-40B4-BE49-F238E27FC236}">
                <a16:creationId xmlns:a16="http://schemas.microsoft.com/office/drawing/2014/main" id="{B3EB8D0D-9994-921D-0351-094FCEF8F9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0881"/>
            <a:ext cx="12192000" cy="6737119"/>
          </a:xfrm>
        </p:spPr>
      </p:pic>
    </p:spTree>
    <p:extLst>
      <p:ext uri="{BB962C8B-B14F-4D97-AF65-F5344CB8AC3E}">
        <p14:creationId xmlns:p14="http://schemas.microsoft.com/office/powerpoint/2010/main" val="5928296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ADE6B-9A84-6041-B039-B26E1FE8EB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1644" y="4572003"/>
            <a:ext cx="10268712" cy="116912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7200"/>
              <a:t>Datasets</a:t>
            </a:r>
          </a:p>
        </p:txBody>
      </p:sp>
      <p:pic>
        <p:nvPicPr>
          <p:cNvPr id="19" name="Graphic 6" descr="Database">
            <a:extLst>
              <a:ext uri="{FF2B5EF4-FFF2-40B4-BE49-F238E27FC236}">
                <a16:creationId xmlns:a16="http://schemas.microsoft.com/office/drawing/2014/main" id="{C1EACABD-B363-43C1-98C4-070FB3E4E8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54668" y="639575"/>
            <a:ext cx="3082664" cy="3082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0832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0" name="Rectangle 59">
            <a:extLst>
              <a:ext uri="{FF2B5EF4-FFF2-40B4-BE49-F238E27FC236}">
                <a16:creationId xmlns:a16="http://schemas.microsoft.com/office/drawing/2014/main" id="{DCC231C8-C761-4B31-9B1C-C6D19248C6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562EFA-03CC-31B6-56B0-F245A413B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7189"/>
            <a:ext cx="3374136" cy="5567891"/>
          </a:xfrm>
        </p:spPr>
        <p:txBody>
          <a:bodyPr>
            <a:normAutofit/>
          </a:bodyPr>
          <a:lstStyle/>
          <a:p>
            <a:r>
              <a:rPr lang="en-US" sz="4800" b="1"/>
              <a:t>Object detection models performance evaluation metrics</a:t>
            </a:r>
            <a:br>
              <a:rPr lang="en-US" sz="4800" b="1"/>
            </a:br>
            <a:endParaRPr lang="en-US" sz="4800"/>
          </a:p>
        </p:txBody>
      </p:sp>
      <p:graphicFrame>
        <p:nvGraphicFramePr>
          <p:cNvPr id="45" name="Content Placeholder 2">
            <a:extLst>
              <a:ext uri="{FF2B5EF4-FFF2-40B4-BE49-F238E27FC236}">
                <a16:creationId xmlns:a16="http://schemas.microsoft.com/office/drawing/2014/main" id="{2C9DCBEA-A37D-30C1-9A50-5E282ADEA62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25664660"/>
              </p:ext>
            </p:extLst>
          </p:nvPr>
        </p:nvGraphicFramePr>
        <p:xfrm>
          <a:off x="4212335" y="146957"/>
          <a:ext cx="7976615" cy="65353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6260550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24D996-044A-7CCD-8071-5681419A5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 descr="A bird on a branch&#10;&#10;AI-generated content may be incorrect.">
            <a:extLst>
              <a:ext uri="{FF2B5EF4-FFF2-40B4-BE49-F238E27FC236}">
                <a16:creationId xmlns:a16="http://schemas.microsoft.com/office/drawing/2014/main" id="{9481C86C-AB03-60B3-C3C4-620C95D06B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53543"/>
            <a:ext cx="12192000" cy="3004457"/>
          </a:xfrm>
          <a:prstGeom prst="rect">
            <a:avLst/>
          </a:prstGeom>
        </p:spPr>
      </p:pic>
      <p:pic>
        <p:nvPicPr>
          <p:cNvPr id="5" name="Picture 4" descr="A diagram of a box and a box&#10;&#10;AI-generated content may be incorrect.">
            <a:extLst>
              <a:ext uri="{FF2B5EF4-FFF2-40B4-BE49-F238E27FC236}">
                <a16:creationId xmlns:a16="http://schemas.microsoft.com/office/drawing/2014/main" id="{094CFF4D-399F-D771-E793-4CE850059A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271" y="0"/>
            <a:ext cx="1114153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7645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9B79F-C12F-9CA3-F591-A98252CAC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YOLO?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011408-D2CD-355B-7413-3F93C7B1BE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While algorithms like Faster RCNN work by detecting possible regions of interest using the </a:t>
            </a:r>
            <a:r>
              <a:rPr lang="en-US" dirty="0">
                <a:solidFill>
                  <a:srgbClr val="FF0000"/>
                </a:solidFill>
              </a:rPr>
              <a:t>R</a:t>
            </a:r>
            <a:r>
              <a:rPr lang="en-US" dirty="0"/>
              <a:t>egion </a:t>
            </a:r>
            <a:r>
              <a:rPr lang="en-US" dirty="0">
                <a:solidFill>
                  <a:srgbClr val="FF0000"/>
                </a:solidFill>
              </a:rPr>
              <a:t>P</a:t>
            </a:r>
            <a:r>
              <a:rPr lang="en-US" dirty="0"/>
              <a:t>roposal </a:t>
            </a:r>
            <a:r>
              <a:rPr lang="en-US" dirty="0">
                <a:solidFill>
                  <a:srgbClr val="FF0000"/>
                </a:solidFill>
              </a:rPr>
              <a:t>N</a:t>
            </a:r>
            <a:r>
              <a:rPr lang="en-US" dirty="0"/>
              <a:t>etwork and then performing recognition on those regions separately, YOLO performs all of its predictions with the help of a single fully connected layer.</a:t>
            </a:r>
          </a:p>
          <a:p>
            <a:r>
              <a:rPr lang="en-US" dirty="0"/>
              <a:t>Methods that use Region Proposal Networks perform multiple iterations for the same image, while YOLO gets away with a single iteration.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35211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E06FD7-420E-287D-138C-6B0108390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How the YOLO algorithm works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08A4BB-A55F-7885-A89B-6F3CC5B692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YOLO algorithm works using the following three techniques:</a:t>
            </a:r>
          </a:p>
          <a:p>
            <a:pPr lvl="1"/>
            <a:r>
              <a:rPr lang="en-US" dirty="0"/>
              <a:t>Residual blocks</a:t>
            </a:r>
          </a:p>
          <a:p>
            <a:pPr lvl="1"/>
            <a:r>
              <a:rPr lang="en-US" dirty="0"/>
              <a:t>Bounding box regression</a:t>
            </a:r>
          </a:p>
          <a:p>
            <a:pPr lvl="1"/>
            <a:r>
              <a:rPr lang="en-US" dirty="0"/>
              <a:t>Intersection Over Union (IOU)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87076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DCF5C3-9BFF-ADB8-6C99-4F7EF9610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Residual blocks</a:t>
            </a:r>
            <a:br>
              <a:rPr lang="en-US" b="1" dirty="0"/>
            </a:br>
            <a:endParaRPr lang="en-US" dirty="0"/>
          </a:p>
        </p:txBody>
      </p:sp>
      <p:pic>
        <p:nvPicPr>
          <p:cNvPr id="5" name="Content Placeholder 4" descr="A group of people crossing a street&#10;&#10;Description automatically generated">
            <a:extLst>
              <a:ext uri="{FF2B5EF4-FFF2-40B4-BE49-F238E27FC236}">
                <a16:creationId xmlns:a16="http://schemas.microsoft.com/office/drawing/2014/main" id="{44983427-1E51-9A37-7F8D-F4F1E85193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593468"/>
            <a:ext cx="6215795" cy="4722975"/>
          </a:xfrm>
        </p:spPr>
      </p:pic>
      <p:pic>
        <p:nvPicPr>
          <p:cNvPr id="7" name="Picture 6" descr="A collage of a person playing football&#10;&#10;Description automatically generated">
            <a:extLst>
              <a:ext uri="{FF2B5EF4-FFF2-40B4-BE49-F238E27FC236}">
                <a16:creationId xmlns:a16="http://schemas.microsoft.com/office/drawing/2014/main" id="{DA8FC95E-C44C-BA96-00AD-D8D2733E08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9794" y="1266454"/>
            <a:ext cx="6000090" cy="2677540"/>
          </a:xfrm>
          <a:prstGeom prst="rect">
            <a:avLst/>
          </a:prstGeom>
        </p:spPr>
      </p:pic>
      <p:pic>
        <p:nvPicPr>
          <p:cNvPr id="9" name="Picture 8" descr="A collage of women playing football&#10;&#10;Description automatically generated">
            <a:extLst>
              <a:ext uri="{FF2B5EF4-FFF2-40B4-BE49-F238E27FC236}">
                <a16:creationId xmlns:a16="http://schemas.microsoft.com/office/drawing/2014/main" id="{88C70382-60EB-A3DB-EFAB-37F5E78F92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1038" y="3943994"/>
            <a:ext cx="5871845" cy="2847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6986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7F8DC7-82B2-BFAE-D0D0-85210F024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Bounding box regression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56B6D5-4A54-5B1C-0001-3701C13892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0914" y="1253331"/>
            <a:ext cx="10515600" cy="4351338"/>
          </a:xfrm>
        </p:spPr>
        <p:txBody>
          <a:bodyPr/>
          <a:lstStyle/>
          <a:p>
            <a:r>
              <a:rPr lang="en-US" dirty="0"/>
              <a:t>A bounding box is an outline that highlights an object in an image.</a:t>
            </a:r>
          </a:p>
          <a:p>
            <a:r>
              <a:rPr lang="en-US" dirty="0"/>
              <a:t>Every bounding box in the image consists of the following attributes:</a:t>
            </a:r>
          </a:p>
          <a:p>
            <a:pPr lvl="1"/>
            <a:r>
              <a:rPr lang="en-US" dirty="0"/>
              <a:t>Width (</a:t>
            </a:r>
            <a:r>
              <a:rPr lang="en-US" dirty="0" err="1"/>
              <a:t>bw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Height (</a:t>
            </a:r>
            <a:r>
              <a:rPr lang="en-US" dirty="0" err="1"/>
              <a:t>bh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Class (for example, person, car, traffic light, etc.)- This is represented by the letter c.</a:t>
            </a:r>
          </a:p>
          <a:p>
            <a:pPr lvl="1"/>
            <a:r>
              <a:rPr lang="en-US" dirty="0"/>
              <a:t>Bounding box center (</a:t>
            </a:r>
            <a:r>
              <a:rPr lang="en-US" dirty="0" err="1"/>
              <a:t>bx,by</a:t>
            </a:r>
            <a:r>
              <a:rPr lang="en-US" dirty="0"/>
              <a:t>)</a:t>
            </a:r>
          </a:p>
          <a:p>
            <a:endParaRPr lang="en-US" dirty="0"/>
          </a:p>
        </p:txBody>
      </p:sp>
      <p:pic>
        <p:nvPicPr>
          <p:cNvPr id="5" name="Picture 4" descr="A car driving on the street&#10;&#10;Description automatically generated">
            <a:extLst>
              <a:ext uri="{FF2B5EF4-FFF2-40B4-BE49-F238E27FC236}">
                <a16:creationId xmlns:a16="http://schemas.microsoft.com/office/drawing/2014/main" id="{D0D209B0-2700-F789-3D57-F21235F106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5896" y="3626441"/>
            <a:ext cx="7068592" cy="2975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8651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E9B8AA-04DB-E236-FAB8-B6412FEF37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7AA32D5-703A-725A-0EBA-9A679DDF62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53214C2-FADB-D46F-B7B0-E40C9B1C21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1037"/>
            <a:ext cx="12192000" cy="6081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2126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34124-E1C3-76AE-80C8-83CB8C463B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A3095BC-9C8F-785D-DD7E-63A495EA4F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0168" y="1201114"/>
            <a:ext cx="9345720" cy="5454150"/>
          </a:xfrm>
        </p:spPr>
      </p:pic>
    </p:spTree>
    <p:extLst>
      <p:ext uri="{BB962C8B-B14F-4D97-AF65-F5344CB8AC3E}">
        <p14:creationId xmlns:p14="http://schemas.microsoft.com/office/powerpoint/2010/main" val="27439899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8CBEE5-158F-4863-4CA7-294D8EF7C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F63D4A1-8A87-6086-8850-13055BA107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41690" y="1825625"/>
            <a:ext cx="7708620" cy="4351338"/>
          </a:xfrm>
        </p:spPr>
      </p:pic>
    </p:spTree>
    <p:extLst>
      <p:ext uri="{BB962C8B-B14F-4D97-AF65-F5344CB8AC3E}">
        <p14:creationId xmlns:p14="http://schemas.microsoft.com/office/powerpoint/2010/main" val="20808869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647968-B525-D5CE-84FC-CB8072D8B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ECC2FBE-931B-55BC-5809-FC10C8CC85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80625" y="2400870"/>
            <a:ext cx="8230749" cy="3200847"/>
          </a:xfrm>
        </p:spPr>
      </p:pic>
    </p:spTree>
    <p:extLst>
      <p:ext uri="{BB962C8B-B14F-4D97-AF65-F5344CB8AC3E}">
        <p14:creationId xmlns:p14="http://schemas.microsoft.com/office/powerpoint/2010/main" val="5233594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195EBD-DE5C-C549-9480-440108937E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Pascal VOC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DAAB19-C39E-B044-AFFB-CEA3718592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20 object categories as 4 main branches-vehicles, animals, household objects, and people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spread over 11,000 images.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Over 27,000 object instance bounding boxes are labeled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7,000 have detailed segmentations.</a:t>
            </a:r>
          </a:p>
        </p:txBody>
      </p:sp>
    </p:spTree>
    <p:extLst>
      <p:ext uri="{BB962C8B-B14F-4D97-AF65-F5344CB8AC3E}">
        <p14:creationId xmlns:p14="http://schemas.microsoft.com/office/powerpoint/2010/main" val="36749094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0F093E-1203-8C6F-AED8-6B7935A9A7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5080784-143D-3BD4-AD7D-F7F0B4F5C3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38112" y="1043882"/>
            <a:ext cx="3556900" cy="4770235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464428A-7C97-A85B-39E0-5D2DEA7F22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563" y="1316922"/>
            <a:ext cx="3353268" cy="447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9902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CDFAA2-029D-36C9-CB3A-A8D9552F6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88CC2A0-440A-B843-2359-D103289384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8109" y="2494686"/>
            <a:ext cx="6182588" cy="380100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2FEF496-C41F-CCB3-D60A-FA74CDD811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9115" y="2045148"/>
            <a:ext cx="1486107" cy="1276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6304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DC217-8BD2-2A47-9B60-3A78AE82E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8358957-C377-085C-837C-9374B9D06D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61221" y="1825625"/>
            <a:ext cx="6869558" cy="4351338"/>
          </a:xfrm>
        </p:spPr>
      </p:pic>
    </p:spTree>
    <p:extLst>
      <p:ext uri="{BB962C8B-B14F-4D97-AF65-F5344CB8AC3E}">
        <p14:creationId xmlns:p14="http://schemas.microsoft.com/office/powerpoint/2010/main" val="15669116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BE80E-1F79-D06A-C365-5607992909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E52A0B1-A53B-F74A-9E7E-D4B919E5BF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32994" y="2205581"/>
            <a:ext cx="8326012" cy="3591426"/>
          </a:xfrm>
        </p:spPr>
      </p:pic>
    </p:spTree>
    <p:extLst>
      <p:ext uri="{BB962C8B-B14F-4D97-AF65-F5344CB8AC3E}">
        <p14:creationId xmlns:p14="http://schemas.microsoft.com/office/powerpoint/2010/main" val="35536966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F10C03-C407-364B-03B0-9E1616BE8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Intersection Over Union (IOU)</a:t>
            </a:r>
          </a:p>
        </p:txBody>
      </p:sp>
      <p:pic>
        <p:nvPicPr>
          <p:cNvPr id="5" name="Content Placeholder 4" descr="A screenshot of a football game&#10;&#10;Description automatically generated">
            <a:extLst>
              <a:ext uri="{FF2B5EF4-FFF2-40B4-BE49-F238E27FC236}">
                <a16:creationId xmlns:a16="http://schemas.microsoft.com/office/drawing/2014/main" id="{12686CC1-B6D2-6E01-AC74-5E9BBA965F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062" y="1690688"/>
            <a:ext cx="7735711" cy="4351338"/>
          </a:xfrm>
        </p:spPr>
      </p:pic>
    </p:spTree>
    <p:extLst>
      <p:ext uri="{BB962C8B-B14F-4D97-AF65-F5344CB8AC3E}">
        <p14:creationId xmlns:p14="http://schemas.microsoft.com/office/powerpoint/2010/main" val="28506608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1353E1-D675-A3CB-F850-FBEDB8EFD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2EAB0B8-CA76-4E54-E213-CA56F311F6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05636" y="0"/>
            <a:ext cx="3321989" cy="4351338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AE5C751-A116-E111-16D3-3E5A65D9FA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58398"/>
            <a:ext cx="3305636" cy="44487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AEC459D-5353-A02F-00E3-54CFCEADB5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1272" y="2214933"/>
            <a:ext cx="3315163" cy="448690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CC7F91E-302E-9547-81BB-1AB3E0035C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53235" y="-219"/>
            <a:ext cx="2538765" cy="2252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3361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C652E-BFCC-D25F-CE44-EB37756CD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5FF156A-A74B-6EB8-62C3-657907B796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103" b="95897" l="5385" r="97051">
                        <a14:foregroundMark x1="8718" y1="21538" x2="8333" y2="60256"/>
                        <a14:foregroundMark x1="5385" y1="32821" x2="5385" y2="66410"/>
                        <a14:foregroundMark x1="49744" y1="33846" x2="42692" y2="56923"/>
                        <a14:foregroundMark x1="51795" y1="54872" x2="51538" y2="40000"/>
                        <a14:foregroundMark x1="59103" y1="79487" x2="62692" y2="17692"/>
                        <a14:foregroundMark x1="62692" y1="17692" x2="64487" y2="13590"/>
                        <a14:foregroundMark x1="64487" y1="48718" x2="64103" y2="78718"/>
                        <a14:foregroundMark x1="63333" y1="77949" x2="60513" y2="77692"/>
                        <a14:foregroundMark x1="64103" y1="14103" x2="58974" y2="14872"/>
                        <a14:foregroundMark x1="76923" y1="4103" x2="74872" y2="37179"/>
                        <a14:foregroundMark x1="74872" y1="37179" x2="75128" y2="94872"/>
                        <a14:foregroundMark x1="75128" y1="94872" x2="76410" y2="78205"/>
                        <a14:foregroundMark x1="76410" y1="78205" x2="84487" y2="73333"/>
                        <a14:foregroundMark x1="84487" y1="73333" x2="77692" y2="72051"/>
                        <a14:foregroundMark x1="77692" y1="72051" x2="75256" y2="9744"/>
                        <a14:foregroundMark x1="76154" y1="4103" x2="73846" y2="4103"/>
                        <a14:foregroundMark x1="96795" y1="6667" x2="92436" y2="39231"/>
                        <a14:foregroundMark x1="92436" y1="39231" x2="95513" y2="53590"/>
                        <a14:foregroundMark x1="95513" y1="53590" x2="91538" y2="68462"/>
                        <a14:foregroundMark x1="91538" y1="68462" x2="96282" y2="80000"/>
                        <a14:foregroundMark x1="96282" y1="80000" x2="91667" y2="91026"/>
                        <a14:foregroundMark x1="91667" y1="91026" x2="97051" y2="95897"/>
                        <a14:foregroundMark x1="81923" y1="24103" x2="78333" y2="24103"/>
                        <a14:foregroundMark x1="82179" y1="22821" x2="77564" y2="22564"/>
                        <a14:foregroundMark x1="33974" y1="47179" x2="40641" y2="44615"/>
                        <a14:foregroundMark x1="50769" y1="41026" x2="44487" y2="4615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60665" y="2233848"/>
            <a:ext cx="7430537" cy="3715268"/>
          </a:xfrm>
        </p:spPr>
      </p:pic>
    </p:spTree>
    <p:extLst>
      <p:ext uri="{BB962C8B-B14F-4D97-AF65-F5344CB8AC3E}">
        <p14:creationId xmlns:p14="http://schemas.microsoft.com/office/powerpoint/2010/main" val="201722851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26633-F74E-E7BC-BE3C-0FC0E99C6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88926F-3ADD-55BA-A2E6-B57B16478D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Agriculture:</a:t>
            </a:r>
          </a:p>
          <a:p>
            <a:endParaRPr lang="en-US" dirty="0"/>
          </a:p>
        </p:txBody>
      </p:sp>
      <p:pic>
        <p:nvPicPr>
          <p:cNvPr id="5" name="Picture 4" descr="A collage of tomatoes on a vine&#10;&#10;Description automatically generated">
            <a:extLst>
              <a:ext uri="{FF2B5EF4-FFF2-40B4-BE49-F238E27FC236}">
                <a16:creationId xmlns:a16="http://schemas.microsoft.com/office/drawing/2014/main" id="{D8A5A0D0-D7D1-108F-3335-390A3AE2FE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5412" y="1027906"/>
            <a:ext cx="6766295" cy="5619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9727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1BA110-271B-E284-F314-7B7A6A46A1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96EA55-83F4-8FD8-C170-BBC776A6EE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https://www.v7labs.com/blog/yolo-object-detection</a:t>
            </a:r>
          </a:p>
          <a:p>
            <a:r>
              <a:rPr lang="en-US" dirty="0"/>
              <a:t>https://www.datacamp.com/blog/yolo-object-detection-explained</a:t>
            </a:r>
          </a:p>
          <a:p>
            <a:r>
              <a:rPr lang="en-US" dirty="0"/>
              <a:t>https://www.section.io/engineering-education/introduction-to-yolo-algorithm-for-object-detection/</a:t>
            </a:r>
          </a:p>
          <a:p>
            <a:r>
              <a:rPr lang="en-US" dirty="0"/>
              <a:t>https://www.youtube.com/watch?v=ag3DLKsl2vk</a:t>
            </a:r>
          </a:p>
        </p:txBody>
      </p:sp>
    </p:spTree>
    <p:extLst>
      <p:ext uri="{BB962C8B-B14F-4D97-AF65-F5344CB8AC3E}">
        <p14:creationId xmlns:p14="http://schemas.microsoft.com/office/powerpoint/2010/main" val="36590084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DC375-0D69-3F4B-8AEE-0D335698F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COCO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E0CC0C-A4B7-8448-A526-6BAC829C2F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91 common object categories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82 of them having more than 5,000 labeled instances.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These categories cover the 20 categories in the PASCAL VOC dataset.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2,500,000 labeled instances in 328,000 images</a:t>
            </a:r>
          </a:p>
        </p:txBody>
      </p:sp>
    </p:spTree>
    <p:extLst>
      <p:ext uri="{BB962C8B-B14F-4D97-AF65-F5344CB8AC3E}">
        <p14:creationId xmlns:p14="http://schemas.microsoft.com/office/powerpoint/2010/main" val="23419864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2170031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082819" y="0"/>
            <a:ext cx="4097211" cy="2170661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48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010646" y="-5010043"/>
            <a:ext cx="2170709" cy="12192000"/>
          </a:xfrm>
          <a:prstGeom prst="rect">
            <a:avLst/>
          </a:prstGeom>
          <a:gradFill>
            <a:gsLst>
              <a:gs pos="23000">
                <a:schemeClr val="accent1">
                  <a:lumMod val="75000"/>
                  <a:alpha val="16000"/>
                </a:schemeClr>
              </a:gs>
              <a:gs pos="99000">
                <a:srgbClr val="000000">
                  <a:alpha val="45000"/>
                </a:srgbClr>
              </a:gs>
            </a:gsLst>
            <a:lin ang="21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27E6AE-27F8-5445-B617-3884389A6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3564" y="348865"/>
            <a:ext cx="9718111" cy="1576446"/>
          </a:xfrm>
        </p:spPr>
        <p:txBody>
          <a:bodyPr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OTHER DATASETS</a:t>
            </a:r>
          </a:p>
        </p:txBody>
      </p:sp>
      <p:graphicFrame>
        <p:nvGraphicFramePr>
          <p:cNvPr id="15" name="Content Placeholder 2">
            <a:extLst>
              <a:ext uri="{FF2B5EF4-FFF2-40B4-BE49-F238E27FC236}">
                <a16:creationId xmlns:a16="http://schemas.microsoft.com/office/drawing/2014/main" id="{1A582409-E94A-4138-B5A7-722F459BEBF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23794762"/>
              </p:ext>
            </p:extLst>
          </p:nvPr>
        </p:nvGraphicFramePr>
        <p:xfrm>
          <a:off x="644056" y="2615979"/>
          <a:ext cx="10927829" cy="36894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211420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9A96D2-B3AA-EADD-1E36-6C6393371F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4043" y="3439138"/>
            <a:ext cx="3201366" cy="1472368"/>
          </a:xfrm>
        </p:spPr>
        <p:txBody>
          <a:bodyPr anchor="b">
            <a:normAutofit fontScale="90000"/>
          </a:bodyPr>
          <a:lstStyle/>
          <a:p>
            <a:r>
              <a:rPr lang="en-US" sz="7200" b="1" dirty="0">
                <a:solidFill>
                  <a:schemeClr val="bg1"/>
                </a:solidFill>
              </a:rPr>
              <a:t>CNN</a:t>
            </a:r>
            <a:br>
              <a:rPr lang="en-US" sz="7200" b="1" dirty="0">
                <a:solidFill>
                  <a:schemeClr val="bg1"/>
                </a:solidFill>
              </a:rPr>
            </a:br>
            <a:endParaRPr lang="en-US" sz="7200" dirty="0">
              <a:solidFill>
                <a:schemeClr val="bg1"/>
              </a:solidFill>
            </a:endParaRPr>
          </a:p>
        </p:txBody>
      </p:sp>
      <p:pic>
        <p:nvPicPr>
          <p:cNvPr id="5" name="Content Placeholder 4" descr="A diagram of a network&#10;&#10;AI-generated content may be incorrect.">
            <a:extLst>
              <a:ext uri="{FF2B5EF4-FFF2-40B4-BE49-F238E27FC236}">
                <a16:creationId xmlns:a16="http://schemas.microsoft.com/office/drawing/2014/main" id="{786809C2-C126-2E91-7EC8-728091E4A5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7826" y="10138"/>
            <a:ext cx="8151126" cy="6837724"/>
          </a:xfrm>
        </p:spPr>
      </p:pic>
    </p:spTree>
    <p:extLst>
      <p:ext uri="{BB962C8B-B14F-4D97-AF65-F5344CB8AC3E}">
        <p14:creationId xmlns:p14="http://schemas.microsoft.com/office/powerpoint/2010/main" val="33726519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group of squares with numbers&#10;&#10;AI-generated content may be incorrect.">
            <a:extLst>
              <a:ext uri="{FF2B5EF4-FFF2-40B4-BE49-F238E27FC236}">
                <a16:creationId xmlns:a16="http://schemas.microsoft.com/office/drawing/2014/main" id="{CC3578D6-BEEF-2224-4C01-96DDDFE6E8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702733"/>
            <a:ext cx="10905066" cy="5452533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9312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27EA70-74E3-A982-EDD1-8BDBE7A5D6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Image Classification </a:t>
            </a:r>
            <a:b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Using </a:t>
            </a:r>
            <a:b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CNN</a:t>
            </a:r>
          </a:p>
        </p:txBody>
      </p:sp>
      <p:pic>
        <p:nvPicPr>
          <p:cNvPr id="5" name="Content Placeholder 4" descr="A diagram of a number&#10;&#10;AI-generated content may be incorrect.">
            <a:extLst>
              <a:ext uri="{FF2B5EF4-FFF2-40B4-BE49-F238E27FC236}">
                <a16:creationId xmlns:a16="http://schemas.microsoft.com/office/drawing/2014/main" id="{08632712-FFAA-A76D-C164-C2E19F4DDB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4" y="-18245"/>
            <a:ext cx="8153396" cy="6875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0821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2BC29-64BE-134C-916B-5D759254AF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317814"/>
            <a:ext cx="10268712" cy="170078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/>
              <a:t>Object Detection</a:t>
            </a:r>
          </a:p>
        </p:txBody>
      </p:sp>
      <p:pic>
        <p:nvPicPr>
          <p:cNvPr id="6" name="Picture 5" descr="A person sitting on a bed&#10;&#10;Description automatically generated">
            <a:extLst>
              <a:ext uri="{FF2B5EF4-FFF2-40B4-BE49-F238E27FC236}">
                <a16:creationId xmlns:a16="http://schemas.microsoft.com/office/drawing/2014/main" id="{DA7D9A83-5C83-E043-BFBA-84BFED86D3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451" r="14892" b="-4"/>
          <a:stretch/>
        </p:blipFill>
        <p:spPr>
          <a:xfrm>
            <a:off x="-3048" y="2264988"/>
            <a:ext cx="4370832" cy="3952189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865428-A6F7-F34B-BECB-B2354D7AFD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04426" y="2587625"/>
            <a:ext cx="6223961" cy="331787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Identify and locate objects in an image or video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70740D3-129D-DD47-82C4-BC8177D23968}"/>
              </a:ext>
            </a:extLst>
          </p:cNvPr>
          <p:cNvSpPr/>
          <p:nvPr/>
        </p:nvSpPr>
        <p:spPr>
          <a:xfrm>
            <a:off x="-3048" y="5821959"/>
            <a:ext cx="4370832" cy="395218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800">
                <a:solidFill>
                  <a:srgbClr val="FFFFFF"/>
                </a:solidFill>
              </a:rPr>
              <a:t>Source : https://</a:t>
            </a:r>
            <a:r>
              <a:rPr lang="en-US" sz="800" err="1">
                <a:solidFill>
                  <a:srgbClr val="FFFFFF"/>
                </a:solidFill>
              </a:rPr>
              <a:t>www.fritz.ai</a:t>
            </a:r>
            <a:r>
              <a:rPr lang="en-US" sz="800">
                <a:solidFill>
                  <a:srgbClr val="FFFFFF"/>
                </a:solidFill>
              </a:rPr>
              <a:t>/object-detection/#:~:text=Object%20detection%20is%20a%20computer,all%20while%20accurately%20labeling%20them.</a:t>
            </a:r>
          </a:p>
        </p:txBody>
      </p:sp>
    </p:spTree>
    <p:extLst>
      <p:ext uri="{BB962C8B-B14F-4D97-AF65-F5344CB8AC3E}">
        <p14:creationId xmlns:p14="http://schemas.microsoft.com/office/powerpoint/2010/main" val="28136191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611</TotalTime>
  <Words>785</Words>
  <Application>Microsoft Office PowerPoint</Application>
  <PresentationFormat>Widescreen</PresentationFormat>
  <Paragraphs>82</Paragraphs>
  <Slides>38</Slides>
  <Notes>3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2" baseType="lpstr">
      <vt:lpstr>Arial</vt:lpstr>
      <vt:lpstr>Calibri</vt:lpstr>
      <vt:lpstr>Calibri Light</vt:lpstr>
      <vt:lpstr>Office Theme</vt:lpstr>
      <vt:lpstr>From CNN to YOLO</vt:lpstr>
      <vt:lpstr>Datasets</vt:lpstr>
      <vt:lpstr>Pascal VOC</vt:lpstr>
      <vt:lpstr>COCO DATASET</vt:lpstr>
      <vt:lpstr>OTHER DATASETS</vt:lpstr>
      <vt:lpstr>CNN </vt:lpstr>
      <vt:lpstr>PowerPoint Presentation</vt:lpstr>
      <vt:lpstr>Image Classification  Using  CNN</vt:lpstr>
      <vt:lpstr>Object Detection</vt:lpstr>
      <vt:lpstr>PowerPoint Presentation</vt:lpstr>
      <vt:lpstr>Kinds of Object Detection </vt:lpstr>
      <vt:lpstr>Examples of Two Stage detectors</vt:lpstr>
      <vt:lpstr>R-CNN</vt:lpstr>
      <vt:lpstr>Fast R-CNN</vt:lpstr>
      <vt:lpstr>Faster R-CNN: </vt:lpstr>
      <vt:lpstr>Object detection</vt:lpstr>
      <vt:lpstr>PowerPoint Presentation</vt:lpstr>
      <vt:lpstr>YOLO</vt:lpstr>
      <vt:lpstr>PowerPoint Presentation</vt:lpstr>
      <vt:lpstr>Object detection models performance evaluation metrics </vt:lpstr>
      <vt:lpstr>PowerPoint Presentation</vt:lpstr>
      <vt:lpstr>Why YOLO?</vt:lpstr>
      <vt:lpstr>How the YOLO algorithm works </vt:lpstr>
      <vt:lpstr>Residual blocks </vt:lpstr>
      <vt:lpstr>Bounding box regression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Intersection Over Union (IOU)</vt:lpstr>
      <vt:lpstr>PowerPoint Presentation</vt:lpstr>
      <vt:lpstr>PowerPoint Presentation</vt:lpstr>
      <vt:lpstr>Applications</vt:lpstr>
      <vt:lpstr>Resources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Object Detection</dc:title>
  <dc:creator>Mohamed Arafa</dc:creator>
  <cp:lastModifiedBy>bahaa_helmy</cp:lastModifiedBy>
  <cp:revision>26</cp:revision>
  <dcterms:created xsi:type="dcterms:W3CDTF">2023-12-02T21:10:49Z</dcterms:created>
  <dcterms:modified xsi:type="dcterms:W3CDTF">2025-10-05T06:15:58Z</dcterms:modified>
</cp:coreProperties>
</file>